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25" r:id="rId2"/>
    <p:sldId id="285" r:id="rId3"/>
    <p:sldId id="290" r:id="rId4"/>
    <p:sldId id="292" r:id="rId5"/>
    <p:sldId id="293" r:id="rId6"/>
    <p:sldId id="296" r:id="rId7"/>
    <p:sldId id="331" r:id="rId8"/>
    <p:sldId id="332" r:id="rId9"/>
    <p:sldId id="256" r:id="rId10"/>
    <p:sldId id="260" r:id="rId11"/>
    <p:sldId id="261" r:id="rId12"/>
    <p:sldId id="262" r:id="rId13"/>
    <p:sldId id="263" r:id="rId14"/>
    <p:sldId id="264" r:id="rId15"/>
    <p:sldId id="299" r:id="rId16"/>
    <p:sldId id="324" r:id="rId17"/>
    <p:sldId id="334" r:id="rId18"/>
    <p:sldId id="335" r:id="rId19"/>
    <p:sldId id="302" r:id="rId20"/>
    <p:sldId id="333" r:id="rId21"/>
    <p:sldId id="339" r:id="rId22"/>
    <p:sldId id="337" r:id="rId23"/>
    <p:sldId id="327" r:id="rId24"/>
    <p:sldId id="329" r:id="rId25"/>
    <p:sldId id="340" r:id="rId26"/>
    <p:sldId id="330" r:id="rId27"/>
    <p:sldId id="307" r:id="rId28"/>
    <p:sldId id="311" r:id="rId29"/>
    <p:sldId id="34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0DCBF-40FF-44FB-802E-F94BB2604689}" type="datetimeFigureOut">
              <a:rPr lang="zh-CN" altLang="en-US" smtClean="0"/>
              <a:t>2022/3/21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CC6A0F-595D-481C-8854-9B5094799E47}" type="slidenum">
              <a:rPr lang="zh-CN" altLang="en-US" smtClean="0"/>
              <a:t>‹#›</a:t>
            </a:fld>
            <a:endParaRPr lang="zh-CN" altLang="en-US"/>
          </a:p>
        </p:txBody>
      </p:sp>
    </p:spTree>
    <p:extLst>
      <p:ext uri="{BB962C8B-B14F-4D97-AF65-F5344CB8AC3E}">
        <p14:creationId xmlns:p14="http://schemas.microsoft.com/office/powerpoint/2010/main" val="1199061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CC6A0F-595D-481C-8854-9B5094799E47}" type="slidenum">
              <a:rPr lang="zh-CN" altLang="en-US" smtClean="0"/>
              <a:t>19</a:t>
            </a:fld>
            <a:endParaRPr lang="zh-CN" altLang="en-US"/>
          </a:p>
        </p:txBody>
      </p:sp>
    </p:spTree>
    <p:extLst>
      <p:ext uri="{BB962C8B-B14F-4D97-AF65-F5344CB8AC3E}">
        <p14:creationId xmlns:p14="http://schemas.microsoft.com/office/powerpoint/2010/main" val="3902639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2217183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895978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2982691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smtClean="0"/>
            </a:lvl1pPr>
          </a:lstStyle>
          <a:p>
            <a:pPr>
              <a:defRPr/>
            </a:pPr>
            <a:fld id="{C925623B-ADB8-4B16-B5BB-BE33BA67EC56}" type="datetime1">
              <a:rPr lang="en-US" altLang="zh-CN"/>
              <a:pPr>
                <a:defRPr/>
              </a:pPr>
              <a:t>3/21/2022</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smtClean="0"/>
            </a:lvl1pPr>
          </a:lstStyle>
          <a:p>
            <a:pPr>
              <a:defRPr/>
            </a:pPr>
            <a:fld id="{2A75225E-E1A0-4347-938F-FB7233D16BDD}" type="slidenum">
              <a:rPr lang="en-US" altLang="zh-CN"/>
              <a:pPr>
                <a:defRPr/>
              </a:pPr>
              <a:t>‹#›</a:t>
            </a:fld>
            <a:endParaRPr lang="en-US" altLang="zh-CN"/>
          </a:p>
        </p:txBody>
      </p:sp>
    </p:spTree>
    <p:extLst>
      <p:ext uri="{BB962C8B-B14F-4D97-AF65-F5344CB8AC3E}">
        <p14:creationId xmlns:p14="http://schemas.microsoft.com/office/powerpoint/2010/main" val="1689714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3461730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13251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2093537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362635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2524233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339840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370719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2807D46-2D8A-4E3A-A708-996CE1EF50B7}"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1275258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807D46-2D8A-4E3A-A708-996CE1EF50B7}" type="datetimeFigureOut">
              <a:rPr lang="zh-CN" altLang="en-US" smtClean="0"/>
              <a:t>2022/3/21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1E4EC9-EE9A-4EEF-A45C-1E4CA76A052D}" type="slidenum">
              <a:rPr lang="zh-CN" altLang="en-US" smtClean="0"/>
              <a:t>‹#›</a:t>
            </a:fld>
            <a:endParaRPr lang="zh-CN" altLang="en-US"/>
          </a:p>
        </p:txBody>
      </p:sp>
    </p:spTree>
    <p:extLst>
      <p:ext uri="{BB962C8B-B14F-4D97-AF65-F5344CB8AC3E}">
        <p14:creationId xmlns:p14="http://schemas.microsoft.com/office/powerpoint/2010/main" val="281589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Review</a:t>
            </a:r>
            <a:endParaRPr lang="zh-CN" altLang="en-US" dirty="0"/>
          </a:p>
        </p:txBody>
      </p:sp>
      <p:pic>
        <p:nvPicPr>
          <p:cNvPr id="5" name="图片 4"/>
          <p:cNvPicPr>
            <a:picLocks noChangeAspect="1"/>
          </p:cNvPicPr>
          <p:nvPr/>
        </p:nvPicPr>
        <p:blipFill>
          <a:blip r:embed="rId2"/>
          <a:stretch>
            <a:fillRect/>
          </a:stretch>
        </p:blipFill>
        <p:spPr>
          <a:xfrm>
            <a:off x="3040911" y="116958"/>
            <a:ext cx="8107636" cy="6623611"/>
          </a:xfrm>
          <a:prstGeom prst="rect">
            <a:avLst/>
          </a:prstGeom>
        </p:spPr>
      </p:pic>
    </p:spTree>
    <p:extLst>
      <p:ext uri="{BB962C8B-B14F-4D97-AF65-F5344CB8AC3E}">
        <p14:creationId xmlns:p14="http://schemas.microsoft.com/office/powerpoint/2010/main" val="2687277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203" t="27664" r="4375" b="16189"/>
          <a:stretch>
            <a:fillRect/>
          </a:stretch>
        </p:blipFill>
        <p:spPr bwMode="auto">
          <a:xfrm>
            <a:off x="796371" y="711029"/>
            <a:ext cx="10903473" cy="444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4117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531" t="18648" r="11288" b="19467"/>
          <a:stretch>
            <a:fillRect/>
          </a:stretch>
        </p:blipFill>
        <p:spPr bwMode="auto">
          <a:xfrm>
            <a:off x="882897" y="522628"/>
            <a:ext cx="9580480" cy="572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6847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21544" y="683935"/>
            <a:ext cx="11542599" cy="5004484"/>
          </a:xfrm>
          <a:prstGeom prst="rect">
            <a:avLst/>
          </a:prstGeom>
        </p:spPr>
      </p:pic>
    </p:spTree>
    <p:extLst>
      <p:ext uri="{BB962C8B-B14F-4D97-AF65-F5344CB8AC3E}">
        <p14:creationId xmlns:p14="http://schemas.microsoft.com/office/powerpoint/2010/main" val="34086824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789551" y="351502"/>
            <a:ext cx="8040624" cy="584775"/>
          </a:xfrm>
          <a:prstGeom prst="rect">
            <a:avLst/>
          </a:prstGeom>
          <a:noFill/>
        </p:spPr>
        <p:txBody>
          <a:bodyPr wrap="square" rtlCol="0">
            <a:spAutoFit/>
          </a:bodyPr>
          <a:lstStyle/>
          <a:p>
            <a:r>
              <a:rPr lang="en-US" altLang="zh-CN" sz="3200" dirty="0"/>
              <a:t>The properties of y at a fixed x value</a:t>
            </a:r>
            <a:endParaRPr lang="zh-CN" altLang="en-US" sz="3200" dirty="0"/>
          </a:p>
        </p:txBody>
      </p:sp>
      <p:sp>
        <p:nvSpPr>
          <p:cNvPr id="9" name="TextBox 1"/>
          <p:cNvSpPr txBox="1"/>
          <p:nvPr/>
        </p:nvSpPr>
        <p:spPr>
          <a:xfrm>
            <a:off x="789551" y="1662851"/>
            <a:ext cx="10688032" cy="584775"/>
          </a:xfrm>
          <a:prstGeom prst="rect">
            <a:avLst/>
          </a:prstGeom>
          <a:noFill/>
        </p:spPr>
        <p:txBody>
          <a:bodyPr wrap="square" rtlCol="0">
            <a:spAutoFit/>
          </a:bodyPr>
          <a:lstStyle/>
          <a:p>
            <a:r>
              <a:rPr lang="en-US" altLang="zh-CN" sz="3200" dirty="0" smtClean="0"/>
              <a:t>For any fixed x value, what is the distribution of y?</a:t>
            </a:r>
            <a:endParaRPr lang="zh-CN" altLang="en-US" sz="3200" dirty="0"/>
          </a:p>
        </p:txBody>
      </p:sp>
      <mc:AlternateContent xmlns:mc="http://schemas.openxmlformats.org/markup-compatibility/2006" xmlns:a14="http://schemas.microsoft.com/office/drawing/2010/main">
        <mc:Choice Requires="a14">
          <p:sp>
            <p:nvSpPr>
              <p:cNvPr id="10" name="TextBox 1"/>
              <p:cNvSpPr txBox="1"/>
              <p:nvPr/>
            </p:nvSpPr>
            <p:spPr>
              <a:xfrm>
                <a:off x="1503968" y="2389425"/>
                <a:ext cx="10688032" cy="584775"/>
              </a:xfrm>
              <a:prstGeom prst="rect">
                <a:avLst/>
              </a:prstGeom>
              <a:noFill/>
            </p:spPr>
            <p:txBody>
              <a:bodyPr wrap="square" rtlCol="0">
                <a:spAutoFit/>
              </a:bodyPr>
              <a:lstStyle/>
              <a:p>
                <a:r>
                  <a:rPr lang="en-US" altLang="zh-CN" sz="3200" dirty="0" smtClean="0"/>
                  <a:t>y~N(</a:t>
                </a:r>
                <a14:m>
                  <m:oMath xmlns:m="http://schemas.openxmlformats.org/officeDocument/2006/math">
                    <m:r>
                      <a:rPr lang="zh-CN" altLang="en-US" sz="3200" i="1" smtClean="0">
                        <a:latin typeface="Cambria Math" panose="02040503050406030204" pitchFamily="18" charset="0"/>
                      </a:rPr>
                      <m:t>𝛼</m:t>
                    </m:r>
                    <m:r>
                      <a:rPr lang="en-US" altLang="zh-CN" sz="3200" b="0" i="1" smtClean="0">
                        <a:latin typeface="Cambria Math" panose="02040503050406030204" pitchFamily="18" charset="0"/>
                      </a:rPr>
                      <m:t>+</m:t>
                    </m:r>
                    <m:r>
                      <a:rPr lang="zh-CN" altLang="en-US" sz="3200" i="1" smtClean="0">
                        <a:latin typeface="Cambria Math" panose="02040503050406030204" pitchFamily="18" charset="0"/>
                      </a:rPr>
                      <m:t>𝛽</m:t>
                    </m:r>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 </m:t>
                    </m:r>
                    <m:sSup>
                      <m:sSupPr>
                        <m:ctrlPr>
                          <a:rPr lang="en-US" altLang="zh-CN" sz="3200" b="0" i="1" smtClean="0">
                            <a:latin typeface="Cambria Math" panose="02040503050406030204" pitchFamily="18" charset="0"/>
                          </a:rPr>
                        </m:ctrlPr>
                      </m:sSupPr>
                      <m:e>
                        <m:r>
                          <a:rPr lang="zh-CN" altLang="en-US" sz="3200" b="0" i="1" smtClean="0">
                            <a:latin typeface="Cambria Math" panose="02040503050406030204" pitchFamily="18" charset="0"/>
                          </a:rPr>
                          <m:t>𝜎</m:t>
                        </m:r>
                      </m:e>
                      <m:sup>
                        <m:r>
                          <a:rPr lang="en-US" altLang="zh-CN" sz="3200" b="0" i="1" smtClean="0">
                            <a:latin typeface="Cambria Math" panose="02040503050406030204" pitchFamily="18" charset="0"/>
                          </a:rPr>
                          <m:t>2</m:t>
                        </m:r>
                      </m:sup>
                    </m:sSup>
                  </m:oMath>
                </a14:m>
                <a:r>
                  <a:rPr lang="en-US" altLang="zh-CN" sz="3200" dirty="0" smtClean="0"/>
                  <a:t>)</a:t>
                </a:r>
                <a:endParaRPr lang="zh-CN" altLang="en-US" sz="3200" dirty="0"/>
              </a:p>
            </p:txBody>
          </p:sp>
        </mc:Choice>
        <mc:Fallback xmlns="">
          <p:sp>
            <p:nvSpPr>
              <p:cNvPr id="10" name="TextBox 1"/>
              <p:cNvSpPr txBox="1">
                <a:spLocks noRot="1" noChangeAspect="1" noMove="1" noResize="1" noEditPoints="1" noAdjustHandles="1" noChangeArrowheads="1" noChangeShapeType="1" noTextEdit="1"/>
              </p:cNvSpPr>
              <p:nvPr/>
            </p:nvSpPr>
            <p:spPr>
              <a:xfrm>
                <a:off x="1503968" y="2389425"/>
                <a:ext cx="10688032" cy="584775"/>
              </a:xfrm>
              <a:prstGeom prst="rect">
                <a:avLst/>
              </a:prstGeom>
              <a:blipFill>
                <a:blip r:embed="rId2"/>
                <a:stretch>
                  <a:fillRect l="-1483" t="-12500" b="-34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1657" y="3240014"/>
                <a:ext cx="11583819" cy="3416320"/>
              </a:xfrm>
              <a:prstGeom prst="rect">
                <a:avLst/>
              </a:prstGeom>
            </p:spPr>
            <p:txBody>
              <a:bodyPr wrap="square">
                <a:spAutoFit/>
              </a:bodyPr>
              <a:lstStyle/>
              <a:p>
                <a:pPr marL="342900" indent="-342900">
                  <a:buFont typeface="Arial" panose="020B0604020202020204" pitchFamily="34" charset="0"/>
                  <a:buChar char="•"/>
                </a:pPr>
                <a:r>
                  <a:rPr lang="en-US" altLang="zh-CN" sz="2400" dirty="0" smtClean="0"/>
                  <a:t>slope </a:t>
                </a:r>
                <a14:m>
                  <m:oMath xmlns:m="http://schemas.openxmlformats.org/officeDocument/2006/math">
                    <m:r>
                      <a:rPr lang="zh-CN" altLang="en-US" sz="2400" i="1">
                        <a:latin typeface="Cambria Math"/>
                      </a:rPr>
                      <m:t>𝛽</m:t>
                    </m:r>
                    <m:r>
                      <a:rPr lang="en-US" altLang="zh-CN" sz="2400" b="0" i="0" smtClean="0">
                        <a:latin typeface="Cambria Math" panose="02040503050406030204" pitchFamily="18" charset="0"/>
                      </a:rPr>
                      <m:t> </m:t>
                    </m:r>
                  </m:oMath>
                </a14:m>
                <a:r>
                  <a:rPr lang="en-US" altLang="zh-CN" sz="2400" dirty="0"/>
                  <a:t>of the population regression </a:t>
                </a:r>
                <a:r>
                  <a:rPr lang="en-US" altLang="zh-CN" sz="2400" dirty="0" smtClean="0"/>
                  <a:t>line:</a:t>
                </a:r>
              </a:p>
              <a:p>
                <a:pPr lvl="1"/>
                <a:r>
                  <a:rPr lang="en-US" altLang="zh-CN" sz="2400" dirty="0" smtClean="0">
                    <a:solidFill>
                      <a:srgbClr val="C00000"/>
                    </a:solidFill>
                  </a:rPr>
                  <a:t>the </a:t>
                </a:r>
                <a:r>
                  <a:rPr lang="en-US" altLang="zh-CN" sz="2400" dirty="0">
                    <a:solidFill>
                      <a:srgbClr val="C00000"/>
                    </a:solidFill>
                  </a:rPr>
                  <a:t>average </a:t>
                </a:r>
                <a:r>
                  <a:rPr lang="en-US" altLang="zh-CN" sz="2400" dirty="0"/>
                  <a:t>change in y associated with a 1-unit increase  in x</a:t>
                </a:r>
                <a:r>
                  <a:rPr lang="en-US" altLang="zh-CN" sz="2400" dirty="0" smtClean="0"/>
                  <a:t>.</a:t>
                </a:r>
              </a:p>
              <a:p>
                <a:pPr lvl="1"/>
                <a:endParaRPr lang="en-US" altLang="zh-CN" sz="2400" dirty="0"/>
              </a:p>
              <a:p>
                <a:pPr marL="342900" indent="-342900">
                  <a:buFont typeface="Arial" panose="020B0604020202020204" pitchFamily="34" charset="0"/>
                  <a:buChar char="•"/>
                </a:pPr>
                <a:r>
                  <a:rPr lang="en-US" altLang="zh-CN" sz="2400" dirty="0" smtClean="0"/>
                  <a:t>y </a:t>
                </a:r>
                <a:r>
                  <a:rPr lang="en-US" altLang="zh-CN" sz="2400" dirty="0"/>
                  <a:t>intercept </a:t>
                </a:r>
                <a14:m>
                  <m:oMath xmlns:m="http://schemas.openxmlformats.org/officeDocument/2006/math">
                    <m:r>
                      <a:rPr lang="zh-CN" altLang="en-US" sz="2400" i="1">
                        <a:latin typeface="Cambria Math"/>
                      </a:rPr>
                      <m:t>𝛼</m:t>
                    </m:r>
                  </m:oMath>
                </a14:m>
                <a:r>
                  <a:rPr lang="en-US" altLang="zh-CN" sz="2400" dirty="0" smtClean="0"/>
                  <a:t>:</a:t>
                </a:r>
              </a:p>
              <a:p>
                <a:pPr lvl="1"/>
                <a:r>
                  <a:rPr lang="en-US" altLang="zh-CN" sz="2400" dirty="0" smtClean="0"/>
                  <a:t>the </a:t>
                </a:r>
                <a:r>
                  <a:rPr lang="en-US" altLang="zh-CN" sz="2400" dirty="0"/>
                  <a:t>height of the population line when </a:t>
                </a:r>
                <a:r>
                  <a:rPr lang="en-US" altLang="zh-CN" sz="2400" dirty="0" smtClean="0"/>
                  <a:t>x=0</a:t>
                </a:r>
              </a:p>
              <a:p>
                <a:pPr lvl="1"/>
                <a:endParaRPr lang="en-US" altLang="zh-CN" sz="2400" dirty="0"/>
              </a:p>
              <a:p>
                <a:pPr marL="342900" indent="-342900">
                  <a:buFont typeface="Arial" panose="020B0604020202020204" pitchFamily="34" charset="0"/>
                  <a:buChar char="•"/>
                </a:pPr>
                <a14:m>
                  <m:oMath xmlns:m="http://schemas.openxmlformats.org/officeDocument/2006/math">
                    <m:r>
                      <a:rPr lang="zh-CN" altLang="en-US" sz="2400" i="1">
                        <a:latin typeface="Cambria Math"/>
                      </a:rPr>
                      <m:t>𝜎</m:t>
                    </m:r>
                  </m:oMath>
                </a14:m>
                <a:r>
                  <a:rPr lang="en-US" altLang="zh-CN" sz="2400" dirty="0" smtClean="0"/>
                  <a:t>: determines </a:t>
                </a:r>
                <a:r>
                  <a:rPr lang="en-US" altLang="zh-CN" sz="2400" dirty="0"/>
                  <a:t>the extent to which (</a:t>
                </a:r>
                <a:r>
                  <a:rPr lang="en-US" altLang="zh-CN" sz="2400" dirty="0" err="1"/>
                  <a:t>x,y</a:t>
                </a:r>
                <a:r>
                  <a:rPr lang="en-US" altLang="zh-CN" sz="2400" dirty="0"/>
                  <a:t>) observations deviate from the population line. When </a:t>
                </a:r>
                <a14:m>
                  <m:oMath xmlns:m="http://schemas.openxmlformats.org/officeDocument/2006/math">
                    <m:r>
                      <a:rPr lang="zh-CN" altLang="en-US" sz="2400" i="1">
                        <a:latin typeface="Cambria Math"/>
                      </a:rPr>
                      <m:t>𝜎</m:t>
                    </m:r>
                  </m:oMath>
                </a14:m>
                <a:r>
                  <a:rPr lang="en-US" altLang="zh-CN" sz="2400" dirty="0"/>
                  <a:t> is </a:t>
                </a:r>
                <a:r>
                  <a:rPr lang="en-US" altLang="zh-CN" sz="2400" dirty="0" smtClean="0"/>
                  <a:t>small, </a:t>
                </a:r>
                <a:r>
                  <a:rPr lang="en-US" altLang="zh-CN" sz="2400" dirty="0"/>
                  <a:t>most observations will be quite close to the line, but when</a:t>
                </a:r>
                <a14:m>
                  <m:oMath xmlns:m="http://schemas.openxmlformats.org/officeDocument/2006/math">
                    <m:r>
                      <a:rPr lang="zh-CN" altLang="en-US" sz="2400">
                        <a:latin typeface="Cambria Math" charset="0"/>
                      </a:rPr>
                      <m:t> </m:t>
                    </m:r>
                    <m:r>
                      <a:rPr lang="zh-CN" altLang="en-US" sz="2400" i="1">
                        <a:latin typeface="Cambria Math"/>
                      </a:rPr>
                      <m:t>𝜎</m:t>
                    </m:r>
                  </m:oMath>
                </a14:m>
                <a:r>
                  <a:rPr lang="en-US" altLang="zh-CN" sz="2400" dirty="0"/>
                  <a:t> is large, there are likely to be some large deviations</a:t>
                </a:r>
              </a:p>
            </p:txBody>
          </p:sp>
        </mc:Choice>
        <mc:Fallback xmlns="">
          <p:sp>
            <p:nvSpPr>
              <p:cNvPr id="3" name="矩形 2"/>
              <p:cNvSpPr>
                <a:spLocks noRot="1" noChangeAspect="1" noMove="1" noResize="1" noEditPoints="1" noAdjustHandles="1" noChangeArrowheads="1" noChangeShapeType="1" noTextEdit="1"/>
              </p:cNvSpPr>
              <p:nvPr/>
            </p:nvSpPr>
            <p:spPr>
              <a:xfrm>
                <a:off x="341657" y="3240014"/>
                <a:ext cx="11583819" cy="3416320"/>
              </a:xfrm>
              <a:prstGeom prst="rect">
                <a:avLst/>
              </a:prstGeom>
              <a:blipFill>
                <a:blip r:embed="rId3"/>
                <a:stretch>
                  <a:fillRect l="-684" t="-1248" r="-2053" b="-32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49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494" t="11236" r="11288" b="16598"/>
          <a:stretch>
            <a:fillRect/>
          </a:stretch>
        </p:blipFill>
        <p:spPr bwMode="auto">
          <a:xfrm>
            <a:off x="2262475" y="899616"/>
            <a:ext cx="7495301" cy="513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580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84" t="21721" r="7601" b="17008"/>
          <a:stretch>
            <a:fillRect/>
          </a:stretch>
        </p:blipFill>
        <p:spPr bwMode="auto">
          <a:xfrm>
            <a:off x="636373" y="1378459"/>
            <a:ext cx="10886315" cy="489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p:nvPr/>
        </p:nvSpPr>
        <p:spPr>
          <a:xfrm>
            <a:off x="636373" y="380473"/>
            <a:ext cx="8958584" cy="646331"/>
          </a:xfrm>
          <a:prstGeom prst="rect">
            <a:avLst/>
          </a:prstGeom>
          <a:noFill/>
        </p:spPr>
        <p:txBody>
          <a:bodyPr wrap="square" rtlCol="0">
            <a:spAutoFit/>
          </a:bodyPr>
          <a:lstStyle/>
          <a:p>
            <a:r>
              <a:rPr lang="en-US" altLang="zh-CN" sz="3600" dirty="0"/>
              <a:t>Properties of the sampling distribution of b</a:t>
            </a:r>
          </a:p>
        </p:txBody>
      </p:sp>
    </p:spTree>
    <p:extLst>
      <p:ext uri="{BB962C8B-B14F-4D97-AF65-F5344CB8AC3E}">
        <p14:creationId xmlns:p14="http://schemas.microsoft.com/office/powerpoint/2010/main" val="3995384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1879" y="660346"/>
            <a:ext cx="11504428" cy="5509200"/>
          </a:xfrm>
          <a:prstGeom prst="rect">
            <a:avLst/>
          </a:prstGeom>
        </p:spPr>
        <p:txBody>
          <a:bodyPr wrap="square">
            <a:spAutoFit/>
          </a:bodyPr>
          <a:lstStyle/>
          <a:p>
            <a:pPr marL="514350" indent="-514350">
              <a:buAutoNum type="arabicPeriod"/>
            </a:pPr>
            <a:r>
              <a:rPr lang="en-US" altLang="zh-CN" sz="3200" dirty="0" smtClean="0"/>
              <a:t> The true relationship between x and y is </a:t>
            </a:r>
            <a:r>
              <a:rPr lang="en-US" altLang="zh-CN" sz="3200" dirty="0" smtClean="0">
                <a:solidFill>
                  <a:srgbClr val="FF0000"/>
                </a:solidFill>
              </a:rPr>
              <a:t>L</a:t>
            </a:r>
            <a:r>
              <a:rPr lang="en-US" altLang="zh-CN" sz="3200" dirty="0" smtClean="0"/>
              <a:t>inear</a:t>
            </a:r>
          </a:p>
          <a:p>
            <a:pPr marL="514350" indent="-514350">
              <a:buAutoNum type="arabicPeriod"/>
            </a:pPr>
            <a:r>
              <a:rPr lang="en-US" altLang="zh-CN" sz="3200" dirty="0" smtClean="0"/>
              <a:t> The data points must be </a:t>
            </a:r>
            <a:r>
              <a:rPr lang="en-US" altLang="zh-CN" sz="3200" dirty="0" smtClean="0">
                <a:solidFill>
                  <a:srgbClr val="FF0000"/>
                </a:solidFill>
              </a:rPr>
              <a:t>I</a:t>
            </a:r>
            <a:r>
              <a:rPr lang="en-US" altLang="zh-CN" sz="3200" dirty="0" smtClean="0"/>
              <a:t>ndependent</a:t>
            </a:r>
          </a:p>
          <a:p>
            <a:pPr marL="514350" indent="-514350">
              <a:buAutoNum type="arabicPeriod"/>
            </a:pPr>
            <a:r>
              <a:rPr lang="en-US" altLang="zh-CN" sz="3200" dirty="0" smtClean="0"/>
              <a:t> For a particular value of the explanatory variable, the  </a:t>
            </a:r>
          </a:p>
          <a:p>
            <a:r>
              <a:rPr lang="en-US" altLang="zh-CN" sz="3200" dirty="0"/>
              <a:t> </a:t>
            </a:r>
            <a:r>
              <a:rPr lang="en-US" altLang="zh-CN" sz="3200" dirty="0" smtClean="0"/>
              <a:t>     responses are </a:t>
            </a:r>
            <a:r>
              <a:rPr lang="en-US" altLang="zh-CN" sz="3200" dirty="0" smtClean="0">
                <a:solidFill>
                  <a:srgbClr val="FF0000"/>
                </a:solidFill>
              </a:rPr>
              <a:t>N</a:t>
            </a:r>
            <a:r>
              <a:rPr lang="en-US" altLang="zh-CN" sz="3200" dirty="0" smtClean="0"/>
              <a:t>ormally distributed. </a:t>
            </a:r>
            <a:endParaRPr lang="en-US" altLang="zh-CN" sz="3200" dirty="0"/>
          </a:p>
          <a:p>
            <a:pPr marL="1371600" lvl="2" indent="-457200">
              <a:buFont typeface="Arial" panose="020B0604020202020204" pitchFamily="34" charset="0"/>
              <a:buChar char="•"/>
            </a:pPr>
            <a:r>
              <a:rPr lang="en-US" altLang="zh-CN" sz="3200" dirty="0" smtClean="0"/>
              <a:t>The boxplot of the residuals appears to be roughly symmetric and free of outliers. </a:t>
            </a:r>
          </a:p>
          <a:p>
            <a:r>
              <a:rPr lang="en-US" altLang="zh-CN" sz="3200" dirty="0" smtClean="0"/>
              <a:t>4.   </a:t>
            </a:r>
            <a:r>
              <a:rPr lang="en-US" altLang="zh-CN" sz="3200" dirty="0" smtClean="0">
                <a:solidFill>
                  <a:srgbClr val="FF0000"/>
                </a:solidFill>
              </a:rPr>
              <a:t>E</a:t>
            </a:r>
            <a:r>
              <a:rPr lang="en-US" altLang="zh-CN" sz="3200" dirty="0" smtClean="0"/>
              <a:t>qual Variance: The standard deviation of errors must be </a:t>
            </a:r>
          </a:p>
          <a:p>
            <a:r>
              <a:rPr lang="en-US" altLang="zh-CN" sz="3200" dirty="0" smtClean="0"/>
              <a:t>      constant across values of x</a:t>
            </a:r>
          </a:p>
          <a:p>
            <a:pPr marL="514350" indent="-514350">
              <a:buAutoNum type="arabicPeriod" startAt="5"/>
            </a:pPr>
            <a:r>
              <a:rPr lang="en-US" altLang="zh-CN" sz="3200" dirty="0" smtClean="0"/>
              <a:t> </a:t>
            </a:r>
            <a:r>
              <a:rPr lang="en-US" altLang="zh-CN" sz="3200" dirty="0" smtClean="0">
                <a:solidFill>
                  <a:srgbClr val="FF0000"/>
                </a:solidFill>
              </a:rPr>
              <a:t>R</a:t>
            </a:r>
            <a:r>
              <a:rPr lang="en-US" altLang="zh-CN" sz="3200" dirty="0" smtClean="0"/>
              <a:t>andom</a:t>
            </a:r>
          </a:p>
          <a:p>
            <a:pPr marL="1371600" lvl="2" indent="-457200">
              <a:buFont typeface="Wingdings" panose="05000000000000000000" pitchFamily="2" charset="2"/>
              <a:buChar char="ü"/>
            </a:pPr>
            <a:r>
              <a:rPr lang="en-US" altLang="zh-CN" sz="3200" dirty="0"/>
              <a:t> </a:t>
            </a:r>
            <a:r>
              <a:rPr lang="en-US" altLang="zh-CN" sz="3200" dirty="0" smtClean="0"/>
              <a:t>Experiment: treatments are randomly assigned</a:t>
            </a:r>
          </a:p>
          <a:p>
            <a:pPr marL="1371600" lvl="2" indent="-457200">
              <a:buFont typeface="Wingdings" panose="05000000000000000000" pitchFamily="2" charset="2"/>
              <a:buChar char="ü"/>
            </a:pPr>
            <a:r>
              <a:rPr lang="en-US" altLang="zh-CN" sz="3200" dirty="0" smtClean="0"/>
              <a:t>Observations: random sampling method</a:t>
            </a:r>
            <a:endParaRPr lang="zh-CN" altLang="en-US" sz="3200" dirty="0"/>
          </a:p>
        </p:txBody>
      </p:sp>
    </p:spTree>
    <p:extLst>
      <p:ext uri="{BB962C8B-B14F-4D97-AF65-F5344CB8AC3E}">
        <p14:creationId xmlns:p14="http://schemas.microsoft.com/office/powerpoint/2010/main" val="3980400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816935" y="2481004"/>
                <a:ext cx="10515600" cy="1325563"/>
              </a:xfrm>
            </p:spPr>
            <p:txBody>
              <a:bodyPr>
                <a:noAutofit/>
              </a:bodyPr>
              <a:lstStyle/>
              <a:p>
                <a:pPr algn="ctr">
                  <a:lnSpc>
                    <a:spcPct val="150000"/>
                  </a:lnSpc>
                </a:pPr>
                <a:r>
                  <a:rPr lang="en-US" altLang="zh-CN" sz="4800" dirty="0" smtClean="0"/>
                  <a:t>If all conditions are met and</a:t>
                </a:r>
                <a14:m>
                  <m:oMath xmlns:m="http://schemas.openxmlformats.org/officeDocument/2006/math">
                    <m:r>
                      <a:rPr lang="en-US" altLang="zh-CN" sz="4800" b="0" i="0" smtClean="0">
                        <a:latin typeface="Cambria Math" panose="02040503050406030204" pitchFamily="18" charset="0"/>
                      </a:rPr>
                      <m:t> </m:t>
                    </m:r>
                    <m:r>
                      <a:rPr lang="zh-CN" altLang="en-US" sz="4800" i="1">
                        <a:latin typeface="Cambria Math" panose="02040503050406030204" pitchFamily="18" charset="0"/>
                      </a:rPr>
                      <m:t>𝜎</m:t>
                    </m:r>
                  </m:oMath>
                </a14:m>
                <a:r>
                  <a:rPr lang="en-US" altLang="zh-CN" sz="4800" dirty="0" smtClean="0"/>
                  <a:t> is known, </a:t>
                </a:r>
                <a:br>
                  <a:rPr lang="en-US" altLang="zh-CN" sz="4800" dirty="0" smtClean="0"/>
                </a:br>
                <a14:m>
                  <m:oMathPara xmlns:m="http://schemas.openxmlformats.org/officeDocument/2006/math">
                    <m:oMathParaPr>
                      <m:jc m:val="centerGroup"/>
                    </m:oMathParaPr>
                    <m:oMath xmlns:m="http://schemas.openxmlformats.org/officeDocument/2006/math">
                      <m:r>
                        <m:rPr>
                          <m:sty m:val="p"/>
                        </m:rPr>
                        <a:rPr lang="en-US" altLang="zh-CN" sz="4800" b="0" i="0" smtClean="0">
                          <a:latin typeface="Cambria Math" panose="02040503050406030204" pitchFamily="18" charset="0"/>
                        </a:rPr>
                        <m:t>b</m:t>
                      </m:r>
                      <m:r>
                        <a:rPr lang="en-US" altLang="zh-CN" sz="4800" b="0" i="0" smtClean="0">
                          <a:latin typeface="Cambria Math" panose="02040503050406030204" pitchFamily="18" charset="0"/>
                        </a:rPr>
                        <m:t>~</m:t>
                      </m:r>
                      <m:r>
                        <m:rPr>
                          <m:sty m:val="p"/>
                        </m:rPr>
                        <a:rPr lang="en-US" altLang="zh-CN" sz="4800" b="0" i="0" smtClean="0">
                          <a:latin typeface="Cambria Math" panose="02040503050406030204" pitchFamily="18" charset="0"/>
                        </a:rPr>
                        <m:t>N</m:t>
                      </m:r>
                      <m:r>
                        <a:rPr lang="en-US" altLang="zh-CN" sz="4800" b="0" i="0" smtClean="0">
                          <a:latin typeface="Cambria Math" panose="02040503050406030204" pitchFamily="18" charset="0"/>
                        </a:rPr>
                        <m:t>(</m:t>
                      </m:r>
                      <m:r>
                        <a:rPr lang="zh-CN" altLang="en-US" sz="4800" i="1">
                          <a:latin typeface="Cambria Math" panose="02040503050406030204" pitchFamily="18" charset="0"/>
                        </a:rPr>
                        <m:t>𝛽</m:t>
                      </m:r>
                      <m:r>
                        <a:rPr lang="en-US" altLang="zh-CN" sz="4800" i="1">
                          <a:latin typeface="Cambria Math" panose="02040503050406030204" pitchFamily="18" charset="0"/>
                        </a:rPr>
                        <m:t>, </m:t>
                      </m:r>
                      <m:f>
                        <m:fPr>
                          <m:ctrlPr>
                            <a:rPr lang="en-US" altLang="zh-CN" sz="4800" b="0" i="1" smtClean="0">
                              <a:latin typeface="Cambria Math" panose="02040503050406030204" pitchFamily="18" charset="0"/>
                            </a:rPr>
                          </m:ctrlPr>
                        </m:fPr>
                        <m:num>
                          <m:sSup>
                            <m:sSupPr>
                              <m:ctrlPr>
                                <a:rPr lang="en-US" altLang="zh-CN" sz="4800" i="1">
                                  <a:latin typeface="Cambria Math" panose="02040503050406030204" pitchFamily="18" charset="0"/>
                                </a:rPr>
                              </m:ctrlPr>
                            </m:sSupPr>
                            <m:e>
                              <m:r>
                                <a:rPr lang="zh-CN" altLang="en-US" sz="4800" i="1">
                                  <a:latin typeface="Cambria Math" panose="02040503050406030204" pitchFamily="18" charset="0"/>
                                </a:rPr>
                                <m:t>𝜎</m:t>
                              </m:r>
                            </m:e>
                            <m:sup>
                              <m:r>
                                <a:rPr lang="en-US" altLang="zh-CN" sz="4800" i="1">
                                  <a:latin typeface="Cambria Math" panose="02040503050406030204" pitchFamily="18" charset="0"/>
                                </a:rPr>
                                <m:t>2</m:t>
                              </m:r>
                            </m:sup>
                          </m:sSup>
                        </m:num>
                        <m:den>
                          <m:sSub>
                            <m:sSubPr>
                              <m:ctrlPr>
                                <a:rPr lang="en-US" altLang="zh-CN" sz="4800" b="0" i="1" smtClean="0">
                                  <a:latin typeface="Cambria Math" panose="02040503050406030204" pitchFamily="18" charset="0"/>
                                </a:rPr>
                              </m:ctrlPr>
                            </m:sSubPr>
                            <m:e>
                              <m:r>
                                <a:rPr lang="en-US" altLang="zh-CN" sz="4800" b="0" i="1" smtClean="0">
                                  <a:latin typeface="Cambria Math" panose="02040503050406030204" pitchFamily="18" charset="0"/>
                                </a:rPr>
                                <m:t>𝑆</m:t>
                              </m:r>
                            </m:e>
                            <m:sub>
                              <m:r>
                                <a:rPr lang="en-US" altLang="zh-CN" sz="4800" b="0" i="1" smtClean="0">
                                  <a:latin typeface="Cambria Math" panose="02040503050406030204" pitchFamily="18" charset="0"/>
                                </a:rPr>
                                <m:t>𝑥𝑥</m:t>
                              </m:r>
                            </m:sub>
                          </m:sSub>
                        </m:den>
                      </m:f>
                      <m:r>
                        <a:rPr lang="en-US" altLang="zh-CN" sz="4800" b="0" i="1" smtClean="0">
                          <a:latin typeface="Cambria Math" panose="02040503050406030204" pitchFamily="18" charset="0"/>
                        </a:rPr>
                        <m:t>)</m:t>
                      </m:r>
                    </m:oMath>
                  </m:oMathPara>
                </a14:m>
                <a:endParaRPr lang="zh-CN" altLang="en-US" sz="4800"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816935" y="2481004"/>
                <a:ext cx="10515600" cy="1325563"/>
              </a:xfrm>
              <a:blipFill>
                <a:blip r:embed="rId2"/>
                <a:stretch>
                  <a:fillRect l="-1507" t="-76498" r="-3072" b="-668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01565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185182" y="479869"/>
                <a:ext cx="11481391" cy="5188222"/>
              </a:xfrm>
            </p:spPr>
            <p:txBody>
              <a:bodyPr>
                <a:noAutofit/>
              </a:bodyPr>
              <a:lstStyle/>
              <a:p>
                <a:pPr marL="571500" indent="-571500">
                  <a:lnSpc>
                    <a:spcPct val="150000"/>
                  </a:lnSpc>
                  <a:buFont typeface="Wingdings" panose="05000000000000000000" pitchFamily="2" charset="2"/>
                  <a:buChar char="Ø"/>
                </a:pPr>
                <a:r>
                  <a:rPr lang="en-US" altLang="zh-CN" sz="3600" dirty="0" smtClean="0"/>
                  <a:t>use </a:t>
                </a:r>
                <a:r>
                  <a:rPr lang="en-US" altLang="zh-CN" sz="3600" b="1" dirty="0" smtClean="0"/>
                  <a:t>Se</a:t>
                </a:r>
                <a:r>
                  <a:rPr lang="en-US" altLang="zh-CN" sz="3600" dirty="0" smtClean="0"/>
                  <a:t> to estimate </a:t>
                </a:r>
                <a14:m>
                  <m:oMath xmlns:m="http://schemas.openxmlformats.org/officeDocument/2006/math">
                    <m:r>
                      <a:rPr lang="zh-CN" altLang="en-US" sz="3600" i="1">
                        <a:latin typeface="Cambria Math" panose="02040503050406030204" pitchFamily="18" charset="0"/>
                      </a:rPr>
                      <m:t>𝜎</m:t>
                    </m:r>
                  </m:oMath>
                </a14:m>
                <a:r>
                  <a:rPr lang="en-US" altLang="zh-CN" sz="3600" dirty="0" smtClean="0"/>
                  <a:t>, then the standard deviation of the statistic b is </a:t>
                </a:r>
                <a:br>
                  <a:rPr lang="en-US" altLang="zh-CN" sz="3600" dirty="0" smtClean="0"/>
                </a:br>
                <a:r>
                  <a:rPr lang="en-US" altLang="zh-CN" sz="3600" dirty="0" smtClean="0"/>
                  <a:t/>
                </a:r>
                <a:br>
                  <a:rPr lang="en-US" altLang="zh-CN" sz="3600" dirty="0" smtClean="0"/>
                </a:br>
                <a:r>
                  <a:rPr lang="en-US" altLang="zh-CN" sz="3600" dirty="0" smtClean="0"/>
                  <a:t>standardized variable:                  , </a:t>
                </a:r>
                <a14:m>
                  <m:oMath xmlns:m="http://schemas.openxmlformats.org/officeDocument/2006/math">
                    <m:r>
                      <m:rPr>
                        <m:sty m:val="p"/>
                      </m:rPr>
                      <a:rPr lang="en-US" altLang="zh-CN" sz="3600" dirty="0">
                        <a:latin typeface="Cambria Math" panose="02040503050406030204" pitchFamily="18" charset="0"/>
                      </a:rPr>
                      <m:t>t</m:t>
                    </m:r>
                    <m:r>
                      <a:rPr lang="en-US" altLang="zh-CN" sz="3600" b="0" i="0" smtClean="0">
                        <a:latin typeface="Cambria Math" panose="02040503050406030204" pitchFamily="18" charset="0"/>
                      </a:rPr>
                      <m:t>~</m:t>
                    </m:r>
                    <m:r>
                      <m:rPr>
                        <m:sty m:val="p"/>
                      </m:rPr>
                      <a:rPr lang="en-US" altLang="zh-CN" sz="3600" b="0" i="0" smtClean="0">
                        <a:latin typeface="Cambria Math" panose="02040503050406030204" pitchFamily="18" charset="0"/>
                      </a:rPr>
                      <m:t>t</m:t>
                    </m:r>
                    <m:r>
                      <a:rPr lang="en-US" altLang="zh-CN" sz="3600" b="0" i="0" smtClean="0">
                        <a:latin typeface="Cambria Math" panose="02040503050406030204" pitchFamily="18" charset="0"/>
                      </a:rPr>
                      <m:t>(</m:t>
                    </m:r>
                    <m:r>
                      <m:rPr>
                        <m:sty m:val="p"/>
                      </m:rPr>
                      <a:rPr lang="en-US" altLang="zh-CN" sz="3600" b="0" i="0" smtClean="0">
                        <a:latin typeface="Cambria Math" panose="02040503050406030204" pitchFamily="18" charset="0"/>
                      </a:rPr>
                      <m:t>n</m:t>
                    </m:r>
                    <m:r>
                      <a:rPr lang="en-US" altLang="zh-CN" sz="3600" b="0" i="0" smtClean="0">
                        <a:latin typeface="Cambria Math" panose="02040503050406030204" pitchFamily="18" charset="0"/>
                      </a:rPr>
                      <m:t>−2)</m:t>
                    </m:r>
                  </m:oMath>
                </a14:m>
                <a:endParaRPr lang="zh-CN" altLang="en-US" sz="3600"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185182" y="479869"/>
                <a:ext cx="11481391" cy="5188222"/>
              </a:xfrm>
              <a:blipFill>
                <a:blip r:embed="rId2"/>
                <a:stretch>
                  <a:fillRect l="-1433" r="-1805"/>
                </a:stretch>
              </a:blipFill>
            </p:spPr>
            <p:txBody>
              <a:bodyPr/>
              <a:lstStyle/>
              <a:p>
                <a:r>
                  <a:rPr lang="zh-CN" altLang="en-US">
                    <a:noFill/>
                  </a:rPr>
                  <a:t> </a:t>
                </a:r>
              </a:p>
            </p:txBody>
          </p:sp>
        </mc:Fallback>
      </mc:AlternateContent>
      <p:pic>
        <p:nvPicPr>
          <p:cNvPr id="3" name="图片 2"/>
          <p:cNvPicPr>
            <a:picLocks noChangeAspect="1"/>
          </p:cNvPicPr>
          <p:nvPr/>
        </p:nvPicPr>
        <p:blipFill rotWithShape="1">
          <a:blip r:embed="rId3"/>
          <a:srcRect l="7515" t="38749" r="66892"/>
          <a:stretch/>
        </p:blipFill>
        <p:spPr>
          <a:xfrm>
            <a:off x="3270240" y="2404700"/>
            <a:ext cx="2271461" cy="1239175"/>
          </a:xfrm>
          <a:prstGeom prst="rect">
            <a:avLst/>
          </a:prstGeom>
        </p:spPr>
      </p:pic>
      <p:pic>
        <p:nvPicPr>
          <p:cNvPr id="4" name="图片 3"/>
          <p:cNvPicPr>
            <a:picLocks noChangeAspect="1"/>
          </p:cNvPicPr>
          <p:nvPr/>
        </p:nvPicPr>
        <p:blipFill>
          <a:blip r:embed="rId4"/>
          <a:stretch>
            <a:fillRect/>
          </a:stretch>
        </p:blipFill>
        <p:spPr>
          <a:xfrm>
            <a:off x="5061748" y="3815970"/>
            <a:ext cx="1938102" cy="1255671"/>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810980" y="479869"/>
                <a:ext cx="8045857" cy="646331"/>
              </a:xfrm>
              <a:prstGeom prst="rect">
                <a:avLst/>
              </a:prstGeom>
            </p:spPr>
            <p:txBody>
              <a:bodyPr wrap="none">
                <a:spAutoFit/>
              </a:bodyPr>
              <a:lstStyle/>
              <a:p>
                <a:r>
                  <a:rPr lang="en-US" altLang="zh-CN" sz="3600" dirty="0"/>
                  <a:t>If all conditions are met but</a:t>
                </a:r>
                <a14:m>
                  <m:oMath xmlns:m="http://schemas.openxmlformats.org/officeDocument/2006/math">
                    <m:r>
                      <a:rPr lang="en-US" altLang="zh-CN" sz="3600">
                        <a:latin typeface="Cambria Math" panose="02040503050406030204" pitchFamily="18" charset="0"/>
                      </a:rPr>
                      <m:t> </m:t>
                    </m:r>
                    <m:r>
                      <a:rPr lang="zh-CN" altLang="en-US" sz="3600" i="1">
                        <a:latin typeface="Cambria Math" panose="02040503050406030204" pitchFamily="18" charset="0"/>
                      </a:rPr>
                      <m:t>𝜎</m:t>
                    </m:r>
                  </m:oMath>
                </a14:m>
                <a:r>
                  <a:rPr lang="en-US" altLang="zh-CN" sz="3600" dirty="0"/>
                  <a:t> unknown:</a:t>
                </a:r>
                <a:endParaRPr lang="zh-CN" altLang="en-US" sz="3600" dirty="0"/>
              </a:p>
            </p:txBody>
          </p:sp>
        </mc:Choice>
        <mc:Fallback xmlns="">
          <p:sp>
            <p:nvSpPr>
              <p:cNvPr id="5" name="矩形 4"/>
              <p:cNvSpPr>
                <a:spLocks noRot="1" noChangeAspect="1" noMove="1" noResize="1" noEditPoints="1" noAdjustHandles="1" noChangeArrowheads="1" noChangeShapeType="1" noTextEdit="1"/>
              </p:cNvSpPr>
              <p:nvPr/>
            </p:nvSpPr>
            <p:spPr>
              <a:xfrm>
                <a:off x="810980" y="479869"/>
                <a:ext cx="8045857" cy="646331"/>
              </a:xfrm>
              <a:prstGeom prst="rect">
                <a:avLst/>
              </a:prstGeom>
              <a:blipFill>
                <a:blip r:embed="rId5"/>
                <a:stretch>
                  <a:fillRect l="-2273" t="-15094" r="-1212" b="-349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28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488" t="18034" r="15781" b="49385"/>
          <a:stretch>
            <a:fillRect/>
          </a:stretch>
        </p:blipFill>
        <p:spPr bwMode="auto">
          <a:xfrm>
            <a:off x="607736" y="1512940"/>
            <a:ext cx="9139173" cy="2181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34" t="58538" r="15705" b="29713"/>
          <a:stretch>
            <a:fillRect/>
          </a:stretch>
        </p:blipFill>
        <p:spPr bwMode="auto">
          <a:xfrm>
            <a:off x="607734" y="4774933"/>
            <a:ext cx="9139174" cy="79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178" t="47860" r="37055" b="40926"/>
          <a:stretch>
            <a:fillRect/>
          </a:stretch>
        </p:blipFill>
        <p:spPr bwMode="auto">
          <a:xfrm>
            <a:off x="607735" y="3694814"/>
            <a:ext cx="9139173"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607736" y="318268"/>
            <a:ext cx="10888641" cy="893844"/>
          </a:xfrm>
          <a:prstGeom prst="rect">
            <a:avLst/>
          </a:prstGeom>
        </p:spPr>
      </p:pic>
    </p:spTree>
    <p:extLst>
      <p:ext uri="{BB962C8B-B14F-4D97-AF65-F5344CB8AC3E}">
        <p14:creationId xmlns:p14="http://schemas.microsoft.com/office/powerpoint/2010/main" val="3899418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副标题 3"/>
              <p:cNvSpPr>
                <a:spLocks noGrp="1"/>
              </p:cNvSpPr>
              <p:nvPr>
                <p:ph type="subTitle" idx="1"/>
              </p:nvPr>
            </p:nvSpPr>
            <p:spPr>
              <a:xfrm>
                <a:off x="372022" y="988939"/>
                <a:ext cx="11483280" cy="5698939"/>
              </a:xfrm>
            </p:spPr>
            <p:txBody>
              <a:bodyPr>
                <a:normAutofit fontScale="92500" lnSpcReduction="10000"/>
              </a:bodyPr>
              <a:lstStyle/>
              <a:p>
                <a:pPr marL="514350" indent="-514350" algn="l">
                  <a:buAutoNum type="arabicPeriod"/>
                </a:pPr>
                <a:r>
                  <a:rPr lang="en-US" altLang="zh-CN" dirty="0" smtClean="0">
                    <a:solidFill>
                      <a:schemeClr val="tx2">
                        <a:lumMod val="50000"/>
                      </a:schemeClr>
                    </a:solidFill>
                  </a:rPr>
                  <a:t>The value of r does not depend on the unit of measurement for either variable</a:t>
                </a:r>
              </a:p>
              <a:p>
                <a:pPr marL="514350" indent="-514350" algn="l">
                  <a:buAutoNum type="arabicPeriod"/>
                </a:pPr>
                <a:r>
                  <a:rPr lang="en-US" altLang="zh-CN" dirty="0" smtClean="0">
                    <a:solidFill>
                      <a:schemeClr val="tx2">
                        <a:lumMod val="50000"/>
                      </a:schemeClr>
                    </a:solidFill>
                  </a:rPr>
                  <a:t>The value of r does not depend on which of the variable is considered x</a:t>
                </a:r>
              </a:p>
              <a:p>
                <a:pPr marL="514350" indent="-514350" algn="l">
                  <a:buFont typeface="Arial" pitchFamily="34" charset="0"/>
                  <a:buAutoNum type="arabicPeriod"/>
                </a:pPr>
                <a:r>
                  <a:rPr lang="en-US" altLang="zh-CN" dirty="0" smtClean="0">
                    <a:solidFill>
                      <a:schemeClr val="tx2">
                        <a:lumMod val="50000"/>
                      </a:schemeClr>
                    </a:solidFill>
                  </a:rPr>
                  <a:t>the value of </a:t>
                </a:r>
                <a14:m>
                  <m:oMath xmlns:m="http://schemas.openxmlformats.org/officeDocument/2006/math">
                    <m:r>
                      <a:rPr lang="en-US" altLang="zh-CN" i="1">
                        <a:solidFill>
                          <a:schemeClr val="tx2">
                            <a:lumMod val="50000"/>
                          </a:schemeClr>
                        </a:solidFill>
                        <a:latin typeface="Cambria Math"/>
                      </a:rPr>
                      <m:t>𝑟</m:t>
                    </m:r>
                    <m:r>
                      <a:rPr lang="en-US" altLang="zh-CN" i="1">
                        <a:solidFill>
                          <a:schemeClr val="tx2">
                            <a:lumMod val="50000"/>
                          </a:schemeClr>
                        </a:solidFill>
                        <a:latin typeface="Cambria Math"/>
                      </a:rPr>
                      <m:t> </m:t>
                    </m:r>
                  </m:oMath>
                </a14:m>
                <a:r>
                  <a:rPr lang="en-US" altLang="zh-CN" dirty="0">
                    <a:solidFill>
                      <a:schemeClr val="tx2">
                        <a:lumMod val="50000"/>
                      </a:schemeClr>
                    </a:solidFill>
                  </a:rPr>
                  <a:t>is between </a:t>
                </a:r>
                <a14:m>
                  <m:oMath xmlns:m="http://schemas.openxmlformats.org/officeDocument/2006/math">
                    <m:r>
                      <a:rPr lang="en-US" altLang="zh-CN" i="1">
                        <a:solidFill>
                          <a:schemeClr val="tx2">
                            <a:lumMod val="50000"/>
                          </a:schemeClr>
                        </a:solidFill>
                        <a:latin typeface="Cambria Math"/>
                      </a:rPr>
                      <m:t>−1</m:t>
                    </m:r>
                  </m:oMath>
                </a14:m>
                <a:r>
                  <a:rPr lang="zh-CN" altLang="en-US" dirty="0">
                    <a:solidFill>
                      <a:schemeClr val="tx2">
                        <a:lumMod val="50000"/>
                      </a:schemeClr>
                    </a:solidFill>
                  </a:rPr>
                  <a:t> </a:t>
                </a:r>
                <a:r>
                  <a:rPr lang="en-US" altLang="zh-CN" dirty="0">
                    <a:solidFill>
                      <a:schemeClr val="tx2">
                        <a:lumMod val="50000"/>
                      </a:schemeClr>
                    </a:solidFill>
                  </a:rPr>
                  <a:t>and </a:t>
                </a:r>
                <a14:m>
                  <m:oMath xmlns:m="http://schemas.openxmlformats.org/officeDocument/2006/math">
                    <m:r>
                      <a:rPr lang="en-US" altLang="zh-CN" i="1">
                        <a:solidFill>
                          <a:schemeClr val="tx2">
                            <a:lumMod val="50000"/>
                          </a:schemeClr>
                        </a:solidFill>
                        <a:latin typeface="Cambria Math"/>
                      </a:rPr>
                      <m:t>+1</m:t>
                    </m:r>
                  </m:oMath>
                </a14:m>
                <a:endParaRPr lang="en-US" altLang="zh-CN" dirty="0" smtClean="0">
                  <a:solidFill>
                    <a:schemeClr val="tx2">
                      <a:lumMod val="50000"/>
                    </a:schemeClr>
                  </a:solidFill>
                </a:endParaRPr>
              </a:p>
              <a:p>
                <a:pPr marL="514350" indent="-514350" algn="l">
                  <a:buFont typeface="Arial" pitchFamily="34" charset="0"/>
                  <a:buAutoNum type="arabicPeriod"/>
                </a:pPr>
                <a:endParaRPr lang="en-US" altLang="zh-CN" dirty="0" smtClean="0">
                  <a:solidFill>
                    <a:schemeClr val="tx2">
                      <a:lumMod val="50000"/>
                    </a:schemeClr>
                  </a:solidFill>
                </a:endParaRPr>
              </a:p>
              <a:p>
                <a:pPr marL="514350" indent="-514350" algn="l">
                  <a:buFont typeface="Arial" pitchFamily="34" charset="0"/>
                  <a:buAutoNum type="arabicPeriod"/>
                </a:pPr>
                <a:endParaRPr lang="en-US" altLang="zh-CN" dirty="0">
                  <a:solidFill>
                    <a:schemeClr val="tx2">
                      <a:lumMod val="50000"/>
                    </a:schemeClr>
                  </a:solidFill>
                </a:endParaRPr>
              </a:p>
              <a:p>
                <a:pPr marL="514350" indent="-514350" algn="l">
                  <a:buFont typeface="Arial" pitchFamily="34" charset="0"/>
                  <a:buAutoNum type="arabicPeriod"/>
                </a:pPr>
                <a:endParaRPr lang="en-US" altLang="zh-CN" dirty="0" smtClean="0">
                  <a:solidFill>
                    <a:schemeClr val="tx2">
                      <a:lumMod val="50000"/>
                    </a:schemeClr>
                  </a:solidFill>
                </a:endParaRPr>
              </a:p>
              <a:p>
                <a:pPr marL="514350" indent="-514350" algn="l">
                  <a:buFont typeface="Arial" pitchFamily="34" charset="0"/>
                  <a:buAutoNum type="arabicPeriod"/>
                </a:pPr>
                <a:endParaRPr lang="en-US" altLang="zh-CN" dirty="0">
                  <a:solidFill>
                    <a:schemeClr val="tx2">
                      <a:lumMod val="50000"/>
                    </a:schemeClr>
                  </a:solidFill>
                </a:endParaRPr>
              </a:p>
              <a:p>
                <a:pPr marL="514350" indent="-514350" algn="l">
                  <a:buFont typeface="Arial" pitchFamily="34" charset="0"/>
                  <a:buAutoNum type="arabicPeriod"/>
                </a:pPr>
                <a:endParaRPr lang="en-US" altLang="zh-CN" dirty="0" smtClean="0">
                  <a:solidFill>
                    <a:schemeClr val="tx2">
                      <a:lumMod val="50000"/>
                    </a:schemeClr>
                  </a:solidFill>
                </a:endParaRPr>
              </a:p>
              <a:p>
                <a:pPr marL="514350" indent="-514350" algn="l">
                  <a:buFont typeface="Arial" pitchFamily="34" charset="0"/>
                  <a:buAutoNum type="arabicPeriod"/>
                </a:pPr>
                <a:endParaRPr lang="en-US" altLang="zh-CN" dirty="0">
                  <a:solidFill>
                    <a:schemeClr val="tx2">
                      <a:lumMod val="50000"/>
                    </a:schemeClr>
                  </a:solidFill>
                </a:endParaRPr>
              </a:p>
              <a:p>
                <a:pPr algn="l"/>
                <a:r>
                  <a:rPr lang="en-US" altLang="zh-CN" dirty="0" smtClean="0">
                    <a:solidFill>
                      <a:schemeClr val="tx2">
                        <a:lumMod val="50000"/>
                      </a:schemeClr>
                    </a:solidFill>
                  </a:rPr>
                  <a:t>4. </a:t>
                </a:r>
                <a14:m>
                  <m:oMath xmlns:m="http://schemas.openxmlformats.org/officeDocument/2006/math">
                    <m:r>
                      <a:rPr lang="en-US" altLang="zh-CN" i="1">
                        <a:solidFill>
                          <a:schemeClr val="tx2">
                            <a:lumMod val="50000"/>
                          </a:schemeClr>
                        </a:solidFill>
                        <a:latin typeface="Cambria Math"/>
                      </a:rPr>
                      <m:t>𝑟</m:t>
                    </m:r>
                    <m:r>
                      <a:rPr lang="en-US" altLang="zh-CN" i="1">
                        <a:solidFill>
                          <a:schemeClr val="tx2">
                            <a:lumMod val="50000"/>
                          </a:schemeClr>
                        </a:solidFill>
                        <a:latin typeface="Cambria Math"/>
                      </a:rPr>
                      <m:t>=1</m:t>
                    </m:r>
                  </m:oMath>
                </a14:m>
                <a:r>
                  <a:rPr lang="zh-CN" altLang="en-US" dirty="0">
                    <a:solidFill>
                      <a:schemeClr val="tx2">
                        <a:lumMod val="50000"/>
                      </a:schemeClr>
                    </a:solidFill>
                  </a:rPr>
                  <a:t> </a:t>
                </a:r>
                <a:r>
                  <a:rPr lang="en-US" altLang="zh-CN" dirty="0">
                    <a:solidFill>
                      <a:schemeClr val="tx2">
                        <a:lumMod val="50000"/>
                      </a:schemeClr>
                    </a:solidFill>
                  </a:rPr>
                  <a:t>occurs only when all the points in a scatterplot of data lie exactly on a straight line that slopes upward. Similarly, </a:t>
                </a:r>
                <a14:m>
                  <m:oMath xmlns:m="http://schemas.openxmlformats.org/officeDocument/2006/math">
                    <m:r>
                      <a:rPr lang="en-US" altLang="zh-CN" i="1">
                        <a:solidFill>
                          <a:schemeClr val="tx2">
                            <a:lumMod val="50000"/>
                          </a:schemeClr>
                        </a:solidFill>
                        <a:latin typeface="Cambria Math"/>
                      </a:rPr>
                      <m:t>𝑟</m:t>
                    </m:r>
                    <m:r>
                      <a:rPr lang="en-US" altLang="zh-CN" i="1">
                        <a:solidFill>
                          <a:schemeClr val="tx2">
                            <a:lumMod val="50000"/>
                          </a:schemeClr>
                        </a:solidFill>
                        <a:latin typeface="Cambria Math"/>
                      </a:rPr>
                      <m:t>=−1</m:t>
                    </m:r>
                  </m:oMath>
                </a14:m>
                <a:r>
                  <a:rPr lang="zh-CN" altLang="en-US" dirty="0">
                    <a:solidFill>
                      <a:schemeClr val="tx2">
                        <a:lumMod val="50000"/>
                      </a:schemeClr>
                    </a:solidFill>
                  </a:rPr>
                  <a:t> </a:t>
                </a:r>
                <a:r>
                  <a:rPr lang="en-US" altLang="zh-CN" dirty="0">
                    <a:solidFill>
                      <a:schemeClr val="tx2">
                        <a:lumMod val="50000"/>
                      </a:schemeClr>
                    </a:solidFill>
                  </a:rPr>
                  <a:t>only when all the points lie exactly on a downward-sloping line.</a:t>
                </a:r>
                <a:r>
                  <a:rPr lang="zh-CN" altLang="en-US" dirty="0">
                    <a:solidFill>
                      <a:schemeClr val="tx2">
                        <a:lumMod val="50000"/>
                      </a:schemeClr>
                    </a:solidFill>
                  </a:rPr>
                  <a:t> </a:t>
                </a:r>
              </a:p>
              <a:p>
                <a:pPr algn="l"/>
                <a:endParaRPr lang="en-US" altLang="zh-CN" dirty="0" smtClean="0">
                  <a:solidFill>
                    <a:schemeClr val="tx2">
                      <a:lumMod val="50000"/>
                    </a:schemeClr>
                  </a:solidFill>
                </a:endParaRPr>
              </a:p>
              <a:p>
                <a:pPr algn="l"/>
                <a:r>
                  <a:rPr lang="en-US" altLang="zh-CN" dirty="0" smtClean="0">
                    <a:solidFill>
                      <a:schemeClr val="tx2">
                        <a:lumMod val="50000"/>
                      </a:schemeClr>
                    </a:solidFill>
                  </a:rPr>
                  <a:t>5. </a:t>
                </a:r>
                <a:r>
                  <a:rPr lang="en-US" altLang="zh-CN" dirty="0">
                    <a:solidFill>
                      <a:schemeClr val="tx2">
                        <a:lumMod val="50000"/>
                      </a:schemeClr>
                    </a:solidFill>
                  </a:rPr>
                  <a:t>the value of </a:t>
                </a:r>
                <a14:m>
                  <m:oMath xmlns:m="http://schemas.openxmlformats.org/officeDocument/2006/math">
                    <m:r>
                      <a:rPr lang="en-US" altLang="zh-CN" i="1">
                        <a:solidFill>
                          <a:schemeClr val="tx2">
                            <a:lumMod val="50000"/>
                          </a:schemeClr>
                        </a:solidFill>
                        <a:latin typeface="Cambria Math"/>
                      </a:rPr>
                      <m:t>𝑟</m:t>
                    </m:r>
                    <m:r>
                      <a:rPr lang="en-US" altLang="zh-CN" i="1">
                        <a:solidFill>
                          <a:schemeClr val="tx2">
                            <a:lumMod val="50000"/>
                          </a:schemeClr>
                        </a:solidFill>
                        <a:latin typeface="Cambria Math"/>
                      </a:rPr>
                      <m:t> </m:t>
                    </m:r>
                  </m:oMath>
                </a14:m>
                <a:r>
                  <a:rPr lang="en-US" altLang="zh-CN" dirty="0">
                    <a:solidFill>
                      <a:schemeClr val="tx2">
                        <a:lumMod val="50000"/>
                      </a:schemeClr>
                    </a:solidFill>
                  </a:rPr>
                  <a:t>is a measure of the extent to which </a:t>
                </a:r>
                <a14:m>
                  <m:oMath xmlns:m="http://schemas.openxmlformats.org/officeDocument/2006/math">
                    <m:r>
                      <a:rPr lang="en-US" altLang="zh-CN" i="1">
                        <a:solidFill>
                          <a:schemeClr val="tx2">
                            <a:lumMod val="50000"/>
                          </a:schemeClr>
                        </a:solidFill>
                        <a:latin typeface="Cambria Math"/>
                      </a:rPr>
                      <m:t>𝑥</m:t>
                    </m:r>
                  </m:oMath>
                </a14:m>
                <a:r>
                  <a:rPr lang="zh-CN" altLang="en-US" dirty="0">
                    <a:solidFill>
                      <a:schemeClr val="tx2">
                        <a:lumMod val="50000"/>
                      </a:schemeClr>
                    </a:solidFill>
                  </a:rPr>
                  <a:t> </a:t>
                </a:r>
                <a:r>
                  <a:rPr lang="en-US" altLang="zh-CN" dirty="0">
                    <a:solidFill>
                      <a:schemeClr val="tx2">
                        <a:lumMod val="50000"/>
                      </a:schemeClr>
                    </a:solidFill>
                  </a:rPr>
                  <a:t>and </a:t>
                </a:r>
                <a14:m>
                  <m:oMath xmlns:m="http://schemas.openxmlformats.org/officeDocument/2006/math">
                    <m:r>
                      <a:rPr lang="en-US" altLang="zh-CN" i="1">
                        <a:solidFill>
                          <a:schemeClr val="tx2">
                            <a:lumMod val="50000"/>
                          </a:schemeClr>
                        </a:solidFill>
                        <a:latin typeface="Cambria Math"/>
                      </a:rPr>
                      <m:t>𝑦</m:t>
                    </m:r>
                  </m:oMath>
                </a14:m>
                <a:r>
                  <a:rPr lang="zh-CN" altLang="en-US" dirty="0">
                    <a:solidFill>
                      <a:schemeClr val="tx2">
                        <a:lumMod val="50000"/>
                      </a:schemeClr>
                    </a:solidFill>
                  </a:rPr>
                  <a:t> </a:t>
                </a:r>
                <a:r>
                  <a:rPr lang="en-US" altLang="zh-CN" dirty="0">
                    <a:solidFill>
                      <a:schemeClr val="tx2">
                        <a:lumMod val="50000"/>
                      </a:schemeClr>
                    </a:solidFill>
                  </a:rPr>
                  <a:t>are linearly related.</a:t>
                </a:r>
                <a:endParaRPr lang="zh-CN" altLang="en-US" dirty="0">
                  <a:solidFill>
                    <a:schemeClr val="tx2">
                      <a:lumMod val="50000"/>
                    </a:schemeClr>
                  </a:solidFill>
                </a:endParaRPr>
              </a:p>
              <a:p>
                <a:pPr algn="l"/>
                <a:endParaRPr lang="en-US" altLang="zh-CN" dirty="0">
                  <a:solidFill>
                    <a:schemeClr val="tx2">
                      <a:lumMod val="50000"/>
                    </a:schemeClr>
                  </a:solidFill>
                </a:endParaRPr>
              </a:p>
              <a:p>
                <a:pPr marL="514350" indent="-514350" algn="l">
                  <a:buFont typeface="Arial" pitchFamily="34" charset="0"/>
                  <a:buAutoNum type="arabicPeriod"/>
                </a:pPr>
                <a:endParaRPr lang="en-US" altLang="zh-CN" dirty="0" smtClean="0">
                  <a:solidFill>
                    <a:schemeClr val="tx2">
                      <a:lumMod val="50000"/>
                    </a:schemeClr>
                  </a:solidFill>
                </a:endParaRPr>
              </a:p>
              <a:p>
                <a:pPr marL="514350" indent="-514350" algn="l">
                  <a:buFont typeface="Arial" pitchFamily="34" charset="0"/>
                  <a:buAutoNum type="arabicPeriod"/>
                </a:pPr>
                <a:endParaRPr lang="en-US" altLang="zh-CN" dirty="0">
                  <a:solidFill>
                    <a:schemeClr val="tx2">
                      <a:lumMod val="50000"/>
                    </a:schemeClr>
                  </a:solidFill>
                </a:endParaRPr>
              </a:p>
              <a:p>
                <a:pPr marL="514350" indent="-514350" algn="l">
                  <a:buFont typeface="Arial" pitchFamily="34" charset="0"/>
                  <a:buAutoNum type="arabicPeriod"/>
                </a:pPr>
                <a:endParaRPr lang="en-US" altLang="zh-CN" dirty="0" smtClean="0">
                  <a:solidFill>
                    <a:schemeClr val="tx2">
                      <a:lumMod val="50000"/>
                    </a:schemeClr>
                  </a:solidFill>
                </a:endParaRPr>
              </a:p>
              <a:p>
                <a:pPr marL="514350" indent="-514350" algn="l">
                  <a:buFont typeface="Arial" pitchFamily="34" charset="0"/>
                  <a:buAutoNum type="arabicPeriod"/>
                </a:pPr>
                <a:endParaRPr lang="zh-CN" altLang="en-US" dirty="0">
                  <a:solidFill>
                    <a:schemeClr val="tx2">
                      <a:lumMod val="50000"/>
                    </a:schemeClr>
                  </a:solidFill>
                </a:endParaRPr>
              </a:p>
              <a:p>
                <a:pPr marL="514350" indent="-514350" algn="l">
                  <a:buAutoNum type="arabicPeriod"/>
                </a:pPr>
                <a:endParaRPr lang="en-US" altLang="zh-CN" dirty="0" smtClean="0">
                  <a:solidFill>
                    <a:schemeClr val="tx2">
                      <a:lumMod val="50000"/>
                    </a:schemeClr>
                  </a:solidFill>
                </a:endParaRPr>
              </a:p>
              <a:p>
                <a:pPr algn="l"/>
                <a:endParaRPr lang="zh-CN" altLang="en-US" dirty="0">
                  <a:solidFill>
                    <a:schemeClr val="tx2">
                      <a:lumMod val="50000"/>
                    </a:schemeClr>
                  </a:solidFill>
                </a:endParaRPr>
              </a:p>
              <a:p>
                <a:pPr marL="514350" indent="-514350" algn="l">
                  <a:buFont typeface="Arial" pitchFamily="34" charset="0"/>
                  <a:buAutoNum type="arabicPeriod"/>
                </a:pPr>
                <a:endParaRPr lang="en-US" altLang="zh-CN" dirty="0" smtClean="0">
                  <a:solidFill>
                    <a:schemeClr val="tx2">
                      <a:lumMod val="50000"/>
                    </a:schemeClr>
                  </a:solidFill>
                </a:endParaRPr>
              </a:p>
              <a:p>
                <a:pPr marL="514350" indent="-514350" algn="l">
                  <a:buFont typeface="Arial" pitchFamily="34" charset="0"/>
                  <a:buAutoNum type="arabicPeriod"/>
                </a:pPr>
                <a:endParaRPr lang="en-US" altLang="zh-CN" dirty="0">
                  <a:solidFill>
                    <a:schemeClr val="tx2">
                      <a:lumMod val="50000"/>
                    </a:schemeClr>
                  </a:solidFill>
                </a:endParaRPr>
              </a:p>
              <a:p>
                <a:pPr marL="514350" indent="-514350" algn="l">
                  <a:buFont typeface="Arial" pitchFamily="34" charset="0"/>
                  <a:buAutoNum type="arabicPeriod"/>
                </a:pPr>
                <a:endParaRPr lang="en-US" altLang="zh-CN" dirty="0" smtClean="0">
                  <a:solidFill>
                    <a:schemeClr val="tx2">
                      <a:lumMod val="50000"/>
                    </a:schemeClr>
                  </a:solidFill>
                </a:endParaRPr>
              </a:p>
              <a:p>
                <a:pPr marL="514350" indent="-514350" algn="l">
                  <a:buFont typeface="Arial" pitchFamily="34" charset="0"/>
                  <a:buAutoNum type="arabicPeriod"/>
                </a:pPr>
                <a:endParaRPr lang="en-US" altLang="zh-CN" dirty="0">
                  <a:solidFill>
                    <a:schemeClr val="tx2">
                      <a:lumMod val="50000"/>
                    </a:schemeClr>
                  </a:solidFill>
                </a:endParaRPr>
              </a:p>
              <a:p>
                <a:pPr marL="514350" indent="-514350" algn="l">
                  <a:buFont typeface="Arial" pitchFamily="34" charset="0"/>
                  <a:buAutoNum type="arabicPeriod"/>
                </a:pPr>
                <a:endParaRPr lang="en-US" altLang="zh-CN" dirty="0" smtClean="0">
                  <a:solidFill>
                    <a:schemeClr val="tx2">
                      <a:lumMod val="50000"/>
                    </a:schemeClr>
                  </a:solidFill>
                </a:endParaRPr>
              </a:p>
              <a:p>
                <a:pPr marL="514350" indent="-514350" algn="l">
                  <a:buFont typeface="Arial" pitchFamily="34" charset="0"/>
                  <a:buAutoNum type="arabicPeriod"/>
                </a:pPr>
                <a:endParaRPr lang="zh-CN" altLang="en-US" dirty="0">
                  <a:solidFill>
                    <a:schemeClr val="tx2">
                      <a:lumMod val="50000"/>
                    </a:schemeClr>
                  </a:solidFill>
                </a:endParaRPr>
              </a:p>
              <a:p>
                <a:pPr marL="514350" indent="-514350" algn="l">
                  <a:buAutoNum type="arabicPeriod"/>
                </a:pPr>
                <a:endParaRPr lang="en-US" altLang="zh-CN" dirty="0" smtClean="0">
                  <a:solidFill>
                    <a:schemeClr val="tx2">
                      <a:lumMod val="50000"/>
                    </a:schemeClr>
                  </a:solidFill>
                </a:endParaRPr>
              </a:p>
              <a:p>
                <a:pPr algn="l"/>
                <a:endParaRPr lang="zh-CN" altLang="en-US" dirty="0">
                  <a:solidFill>
                    <a:schemeClr val="tx2">
                      <a:lumMod val="50000"/>
                    </a:schemeClr>
                  </a:solidFill>
                </a:endParaRPr>
              </a:p>
            </p:txBody>
          </p:sp>
        </mc:Choice>
        <mc:Fallback xmlns="">
          <p:sp>
            <p:nvSpPr>
              <p:cNvPr id="4" name="副标题 3"/>
              <p:cNvSpPr>
                <a:spLocks noGrp="1" noRot="1" noChangeAspect="1" noMove="1" noResize="1" noEditPoints="1" noAdjustHandles="1" noChangeArrowheads="1" noChangeShapeType="1" noTextEdit="1"/>
              </p:cNvSpPr>
              <p:nvPr>
                <p:ph type="subTitle" idx="1"/>
              </p:nvPr>
            </p:nvSpPr>
            <p:spPr>
              <a:xfrm>
                <a:off x="372022" y="988939"/>
                <a:ext cx="11483280" cy="5698939"/>
              </a:xfrm>
              <a:blipFill>
                <a:blip r:embed="rId2"/>
                <a:stretch>
                  <a:fillRect l="-690" t="-1711"/>
                </a:stretch>
              </a:blipFill>
            </p:spPr>
            <p:txBody>
              <a:bodyPr/>
              <a:lstStyle/>
              <a:p>
                <a:r>
                  <a:rPr lang="zh-CN" altLang="en-US">
                    <a:noFill/>
                  </a:rPr>
                  <a:t> </a:t>
                </a:r>
              </a:p>
            </p:txBody>
          </p:sp>
        </mc:Fallback>
      </mc:AlternateContent>
      <p:sp>
        <p:nvSpPr>
          <p:cNvPr id="2" name="TextBox 1"/>
          <p:cNvSpPr txBox="1"/>
          <p:nvPr/>
        </p:nvSpPr>
        <p:spPr>
          <a:xfrm>
            <a:off x="258876" y="93542"/>
            <a:ext cx="8712968" cy="646331"/>
          </a:xfrm>
          <a:prstGeom prst="rect">
            <a:avLst/>
          </a:prstGeom>
          <a:noFill/>
        </p:spPr>
        <p:txBody>
          <a:bodyPr wrap="square" rtlCol="0">
            <a:spAutoFit/>
          </a:bodyPr>
          <a:lstStyle/>
          <a:p>
            <a:r>
              <a:rPr lang="en-US" altLang="zh-CN" sz="3600" dirty="0">
                <a:solidFill>
                  <a:schemeClr val="tx2">
                    <a:lumMod val="50000"/>
                  </a:schemeClr>
                </a:solidFill>
              </a:rPr>
              <a:t>Properties of r</a:t>
            </a: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448" t="45890" r="39584" b="35081"/>
          <a:stretch/>
        </p:blipFill>
        <p:spPr bwMode="auto">
          <a:xfrm>
            <a:off x="1651590" y="2505873"/>
            <a:ext cx="8071504"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1632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937427" y="1493591"/>
            <a:ext cx="8725198" cy="4216093"/>
          </a:xfrm>
          <a:prstGeom prst="rect">
            <a:avLst/>
          </a:prstGeom>
        </p:spPr>
      </p:pic>
      <p:sp>
        <p:nvSpPr>
          <p:cNvPr id="3" name="矩形 2"/>
          <p:cNvSpPr/>
          <p:nvPr/>
        </p:nvSpPr>
        <p:spPr>
          <a:xfrm>
            <a:off x="810980" y="479869"/>
            <a:ext cx="5232523" cy="646331"/>
          </a:xfrm>
          <a:prstGeom prst="rect">
            <a:avLst/>
          </a:prstGeom>
        </p:spPr>
        <p:txBody>
          <a:bodyPr wrap="none">
            <a:spAutoFit/>
          </a:bodyPr>
          <a:lstStyle/>
          <a:p>
            <a:r>
              <a:rPr lang="en-US" altLang="zh-CN" sz="3600" dirty="0" smtClean="0"/>
              <a:t>Read the regression table</a:t>
            </a:r>
            <a:endParaRPr lang="zh-CN" altLang="en-US" sz="3600" dirty="0"/>
          </a:p>
        </p:txBody>
      </p:sp>
      <p:pic>
        <p:nvPicPr>
          <p:cNvPr id="2" name="图片 1"/>
          <p:cNvPicPr>
            <a:picLocks noChangeAspect="1"/>
          </p:cNvPicPr>
          <p:nvPr/>
        </p:nvPicPr>
        <p:blipFill>
          <a:blip r:embed="rId3"/>
          <a:stretch>
            <a:fillRect/>
          </a:stretch>
        </p:blipFill>
        <p:spPr>
          <a:xfrm>
            <a:off x="2063984" y="1291024"/>
            <a:ext cx="8685532" cy="1951906"/>
          </a:xfrm>
          <a:prstGeom prst="rect">
            <a:avLst/>
          </a:prstGeom>
        </p:spPr>
      </p:pic>
    </p:spTree>
    <p:extLst>
      <p:ext uri="{BB962C8B-B14F-4D97-AF65-F5344CB8AC3E}">
        <p14:creationId xmlns:p14="http://schemas.microsoft.com/office/powerpoint/2010/main" val="42105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03752" y="388418"/>
            <a:ext cx="11310814" cy="5002289"/>
          </a:xfrm>
          <a:prstGeom prst="rect">
            <a:avLst/>
          </a:prstGeom>
        </p:spPr>
      </p:pic>
      <p:pic>
        <p:nvPicPr>
          <p:cNvPr id="5" name="图片 4"/>
          <p:cNvPicPr>
            <a:picLocks noChangeAspect="1"/>
          </p:cNvPicPr>
          <p:nvPr/>
        </p:nvPicPr>
        <p:blipFill>
          <a:blip r:embed="rId3"/>
          <a:stretch>
            <a:fillRect/>
          </a:stretch>
        </p:blipFill>
        <p:spPr>
          <a:xfrm>
            <a:off x="9268306" y="1176087"/>
            <a:ext cx="2629267" cy="3591426"/>
          </a:xfrm>
          <a:prstGeom prst="rect">
            <a:avLst/>
          </a:prstGeom>
        </p:spPr>
      </p:pic>
      <p:pic>
        <p:nvPicPr>
          <p:cNvPr id="6" name="图片 5"/>
          <p:cNvPicPr>
            <a:picLocks noChangeAspect="1"/>
          </p:cNvPicPr>
          <p:nvPr/>
        </p:nvPicPr>
        <p:blipFill>
          <a:blip r:embed="rId4"/>
          <a:stretch>
            <a:fillRect/>
          </a:stretch>
        </p:blipFill>
        <p:spPr>
          <a:xfrm>
            <a:off x="3509080" y="388418"/>
            <a:ext cx="4706007" cy="5163271"/>
          </a:xfrm>
          <a:prstGeom prst="rect">
            <a:avLst/>
          </a:prstGeom>
        </p:spPr>
      </p:pic>
    </p:spTree>
    <p:extLst>
      <p:ext uri="{BB962C8B-B14F-4D97-AF65-F5344CB8AC3E}">
        <p14:creationId xmlns:p14="http://schemas.microsoft.com/office/powerpoint/2010/main" val="225865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10980" y="479869"/>
            <a:ext cx="5232523" cy="646331"/>
          </a:xfrm>
          <a:prstGeom prst="rect">
            <a:avLst/>
          </a:prstGeom>
        </p:spPr>
        <p:txBody>
          <a:bodyPr wrap="none">
            <a:spAutoFit/>
          </a:bodyPr>
          <a:lstStyle/>
          <a:p>
            <a:r>
              <a:rPr lang="en-US" altLang="zh-CN" sz="3600" dirty="0" smtClean="0"/>
              <a:t>Read the regression table</a:t>
            </a:r>
            <a:endParaRPr lang="zh-CN" altLang="en-US" sz="3600" dirty="0"/>
          </a:p>
        </p:txBody>
      </p:sp>
      <p:pic>
        <p:nvPicPr>
          <p:cNvPr id="4" name="图片 3"/>
          <p:cNvPicPr>
            <a:picLocks noChangeAspect="1"/>
          </p:cNvPicPr>
          <p:nvPr/>
        </p:nvPicPr>
        <p:blipFill>
          <a:blip r:embed="rId2"/>
          <a:stretch>
            <a:fillRect/>
          </a:stretch>
        </p:blipFill>
        <p:spPr>
          <a:xfrm>
            <a:off x="148142" y="1784145"/>
            <a:ext cx="11921692" cy="3181260"/>
          </a:xfrm>
          <a:prstGeom prst="rect">
            <a:avLst/>
          </a:prstGeom>
        </p:spPr>
      </p:pic>
    </p:spTree>
    <p:extLst>
      <p:ext uri="{BB962C8B-B14F-4D97-AF65-F5344CB8AC3E}">
        <p14:creationId xmlns:p14="http://schemas.microsoft.com/office/powerpoint/2010/main" val="9346957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84" t="28279" r="7947" b="62090"/>
          <a:stretch>
            <a:fillRect/>
          </a:stretch>
        </p:blipFill>
        <p:spPr bwMode="auto">
          <a:xfrm>
            <a:off x="361900" y="419530"/>
            <a:ext cx="10864053" cy="771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72" y="1538990"/>
            <a:ext cx="10783539" cy="4510936"/>
          </a:xfrm>
          <a:prstGeom prst="rect">
            <a:avLst/>
          </a:prstGeom>
        </p:spPr>
      </p:pic>
    </p:spTree>
    <p:extLst>
      <p:ext uri="{BB962C8B-B14F-4D97-AF65-F5344CB8AC3E}">
        <p14:creationId xmlns:p14="http://schemas.microsoft.com/office/powerpoint/2010/main" val="2889869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120" t="50205" r="4951" b="19262"/>
          <a:stretch>
            <a:fillRect/>
          </a:stretch>
        </p:blipFill>
        <p:spPr bwMode="auto">
          <a:xfrm>
            <a:off x="1709572" y="3244334"/>
            <a:ext cx="8871480"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3400" t="24894" r="31801" b="15257"/>
          <a:stretch/>
        </p:blipFill>
        <p:spPr>
          <a:xfrm rot="16200000">
            <a:off x="2609672" y="-415879"/>
            <a:ext cx="2304256" cy="4104456"/>
          </a:xfrm>
          <a:prstGeom prst="rect">
            <a:avLst/>
          </a:prstGeom>
        </p:spPr>
      </p:pic>
      <p:sp>
        <p:nvSpPr>
          <p:cNvPr id="3" name="矩形 2"/>
          <p:cNvSpPr/>
          <p:nvPr/>
        </p:nvSpPr>
        <p:spPr>
          <a:xfrm>
            <a:off x="0" y="1939409"/>
            <a:ext cx="2210862" cy="369332"/>
          </a:xfrm>
          <a:prstGeom prst="rect">
            <a:avLst/>
          </a:prstGeom>
          <a:solidFill>
            <a:schemeClr val="bg1"/>
          </a:solidFill>
        </p:spPr>
        <p:txBody>
          <a:bodyPr wrap="none">
            <a:spAutoFit/>
          </a:bodyPr>
          <a:lstStyle/>
          <a:p>
            <a:r>
              <a:rPr lang="en-US" altLang="zh-CN" dirty="0">
                <a:solidFill>
                  <a:srgbClr val="EA4335"/>
                </a:solidFill>
                <a:latin typeface="arial" panose="020B0604020202020204" pitchFamily="34" charset="0"/>
              </a:rPr>
              <a:t>mean squared error</a:t>
            </a:r>
            <a:endParaRPr lang="zh-CN" altLang="en-US" dirty="0"/>
          </a:p>
        </p:txBody>
      </p:sp>
    </p:spTree>
    <p:extLst>
      <p:ext uri="{BB962C8B-B14F-4D97-AF65-F5344CB8AC3E}">
        <p14:creationId xmlns:p14="http://schemas.microsoft.com/office/powerpoint/2010/main" val="149254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158353" y="586652"/>
            <a:ext cx="9469915" cy="5622762"/>
          </a:xfrm>
          <a:prstGeom prst="rect">
            <a:avLst/>
          </a:prstGeom>
        </p:spPr>
      </p:pic>
    </p:spTree>
    <p:extLst>
      <p:ext uri="{BB962C8B-B14F-4D97-AF65-F5344CB8AC3E}">
        <p14:creationId xmlns:p14="http://schemas.microsoft.com/office/powerpoint/2010/main" val="26709141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833" t="12063" r="14629" b="9222"/>
          <a:stretch>
            <a:fillRect/>
          </a:stretch>
        </p:blipFill>
        <p:spPr bwMode="auto">
          <a:xfrm>
            <a:off x="965861" y="525434"/>
            <a:ext cx="10062534" cy="5598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3"/>
          <a:stretch>
            <a:fillRect/>
          </a:stretch>
        </p:blipFill>
        <p:spPr>
          <a:xfrm>
            <a:off x="3467268" y="3799853"/>
            <a:ext cx="1352739" cy="571580"/>
          </a:xfrm>
          <a:prstGeom prst="rect">
            <a:avLst/>
          </a:prstGeom>
        </p:spPr>
      </p:pic>
      <p:pic>
        <p:nvPicPr>
          <p:cNvPr id="3" name="图片 2"/>
          <p:cNvPicPr>
            <a:picLocks noChangeAspect="1"/>
          </p:cNvPicPr>
          <p:nvPr/>
        </p:nvPicPr>
        <p:blipFill>
          <a:blip r:embed="rId4"/>
          <a:stretch>
            <a:fillRect/>
          </a:stretch>
        </p:blipFill>
        <p:spPr>
          <a:xfrm>
            <a:off x="4033756" y="3615044"/>
            <a:ext cx="457264" cy="609685"/>
          </a:xfrm>
          <a:prstGeom prst="rect">
            <a:avLst/>
          </a:prstGeom>
        </p:spPr>
      </p:pic>
    </p:spTree>
    <p:extLst>
      <p:ext uri="{BB962C8B-B14F-4D97-AF65-F5344CB8AC3E}">
        <p14:creationId xmlns:p14="http://schemas.microsoft.com/office/powerpoint/2010/main" val="3140880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740522" y="342952"/>
                <a:ext cx="8958584" cy="646331"/>
              </a:xfrm>
              <a:prstGeom prst="rect">
                <a:avLst/>
              </a:prstGeom>
              <a:noFill/>
            </p:spPr>
            <p:txBody>
              <a:bodyPr wrap="square" rtlCol="0">
                <a:spAutoFit/>
              </a:bodyPr>
              <a:lstStyle/>
              <a:p>
                <a:r>
                  <a:rPr lang="en-US" altLang="zh-CN" sz="3600" dirty="0"/>
                  <a:t>Hypothesis test concerning </a:t>
                </a:r>
                <a14:m>
                  <m:oMath xmlns:m="http://schemas.openxmlformats.org/officeDocument/2006/math">
                    <m:r>
                      <a:rPr lang="zh-CN" altLang="en-US" sz="3600" i="1">
                        <a:latin typeface="Cambria Math"/>
                      </a:rPr>
                      <m:t>𝛽</m:t>
                    </m:r>
                  </m:oMath>
                </a14:m>
                <a:endParaRPr lang="en-US" altLang="zh-CN" sz="3600" dirty="0"/>
              </a:p>
            </p:txBody>
          </p:sp>
        </mc:Choice>
        <mc:Fallback xmlns="">
          <p:sp>
            <p:nvSpPr>
              <p:cNvPr id="4" name="TextBox 3"/>
              <p:cNvSpPr txBox="1">
                <a:spLocks noRot="1" noChangeAspect="1" noMove="1" noResize="1" noEditPoints="1" noAdjustHandles="1" noChangeArrowheads="1" noChangeShapeType="1" noTextEdit="1"/>
              </p:cNvSpPr>
              <p:nvPr/>
            </p:nvSpPr>
            <p:spPr>
              <a:xfrm>
                <a:off x="740522" y="342952"/>
                <a:ext cx="8958584" cy="646331"/>
              </a:xfrm>
              <a:prstGeom prst="rect">
                <a:avLst/>
              </a:prstGeom>
              <a:blipFill>
                <a:blip r:embed="rId2"/>
                <a:stretch>
                  <a:fillRect l="-2041" t="-14151" b="-34906"/>
                </a:stretch>
              </a:blipFill>
            </p:spPr>
            <p:txBody>
              <a:bodyPr/>
              <a:lstStyle/>
              <a:p>
                <a:r>
                  <a:rPr lang="zh-CN" altLang="en-US">
                    <a:noFill/>
                  </a:rPr>
                  <a:t> </a:t>
                </a:r>
              </a:p>
            </p:txBody>
          </p:sp>
        </mc:Fallback>
      </mc:AlternateContent>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32" t="27049" r="36174" b="31353"/>
          <a:stretch>
            <a:fillRect/>
          </a:stretch>
        </p:blipFill>
        <p:spPr bwMode="auto">
          <a:xfrm>
            <a:off x="195566" y="1052174"/>
            <a:ext cx="6880751" cy="2774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861" t="21926" r="9560" b="34426"/>
          <a:stretch>
            <a:fillRect/>
          </a:stretch>
        </p:blipFill>
        <p:spPr bwMode="auto">
          <a:xfrm>
            <a:off x="2796757" y="3889911"/>
            <a:ext cx="8806130" cy="285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7519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90" t="41308" r="20851" b="27868"/>
          <a:stretch>
            <a:fillRect/>
          </a:stretch>
        </p:blipFill>
        <p:spPr bwMode="auto">
          <a:xfrm>
            <a:off x="610153" y="410896"/>
            <a:ext cx="8792553" cy="2435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822804" y="3721357"/>
                <a:ext cx="10181894" cy="2677656"/>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𝐻</m:t>
                        </m:r>
                      </m:e>
                      <m:sub>
                        <m:r>
                          <a:rPr lang="en-US" altLang="zh-CN" sz="2400" i="1">
                            <a:latin typeface="Cambria Math"/>
                          </a:rPr>
                          <m:t>0</m:t>
                        </m:r>
                      </m:sub>
                    </m:sSub>
                    <m:r>
                      <a:rPr lang="en-US" altLang="zh-CN" sz="2400" i="1">
                        <a:latin typeface="Cambria Math"/>
                      </a:rPr>
                      <m:t> </m:t>
                    </m:r>
                  </m:oMath>
                </a14:m>
                <a:r>
                  <a:rPr lang="en-US" altLang="zh-CN" sz="2400" dirty="0"/>
                  <a:t>specifies that there is no useful linear relationship between  </a:t>
                </a:r>
                <a14:m>
                  <m:oMath xmlns:m="http://schemas.openxmlformats.org/officeDocument/2006/math">
                    <m:r>
                      <a:rPr lang="en-US" altLang="zh-CN" sz="2400" i="1">
                        <a:latin typeface="Cambria Math"/>
                      </a:rPr>
                      <m:t>𝑥</m:t>
                    </m:r>
                  </m:oMath>
                </a14:m>
                <a:r>
                  <a:rPr lang="zh-CN" altLang="en-US" sz="2400" dirty="0"/>
                  <a:t> </a:t>
                </a:r>
                <a:r>
                  <a:rPr lang="en-US" altLang="zh-CN" sz="2400" dirty="0"/>
                  <a:t>and </a:t>
                </a:r>
                <a14:m>
                  <m:oMath xmlns:m="http://schemas.openxmlformats.org/officeDocument/2006/math">
                    <m:r>
                      <a:rPr lang="en-US" altLang="zh-CN" sz="2400" i="1">
                        <a:latin typeface="Cambria Math"/>
                      </a:rPr>
                      <m:t>𝑦</m:t>
                    </m:r>
                  </m:oMath>
                </a14:m>
                <a:r>
                  <a:rPr lang="en-US" altLang="zh-CN" sz="2400" dirty="0"/>
                  <a:t>, </a:t>
                </a:r>
              </a:p>
              <a:p>
                <a:pPr>
                  <a:lnSpc>
                    <a:spcPct val="150000"/>
                  </a:lnSpc>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𝐻</m:t>
                        </m:r>
                      </m:e>
                      <m:sub>
                        <m:r>
                          <a:rPr lang="en-US" altLang="zh-CN" sz="2400" i="1">
                            <a:latin typeface="Cambria Math"/>
                          </a:rPr>
                          <m:t>𝑎</m:t>
                        </m:r>
                      </m:sub>
                    </m:sSub>
                  </m:oMath>
                </a14:m>
                <a:r>
                  <a:rPr lang="en-US" altLang="zh-CN" sz="2400" dirty="0"/>
                  <a:t> specifies that there is a useful linear relationship between  </a:t>
                </a:r>
                <a14:m>
                  <m:oMath xmlns:m="http://schemas.openxmlformats.org/officeDocument/2006/math">
                    <m:r>
                      <a:rPr lang="en-US" altLang="zh-CN" sz="2400" i="1">
                        <a:latin typeface="Cambria Math"/>
                      </a:rPr>
                      <m:t>𝑥</m:t>
                    </m:r>
                  </m:oMath>
                </a14:m>
                <a:r>
                  <a:rPr lang="zh-CN" altLang="en-US" sz="2400" dirty="0"/>
                  <a:t> </a:t>
                </a:r>
                <a:r>
                  <a:rPr lang="en-US" altLang="zh-CN" sz="2400" dirty="0"/>
                  <a:t>and </a:t>
                </a:r>
                <a14:m>
                  <m:oMath xmlns:m="http://schemas.openxmlformats.org/officeDocument/2006/math">
                    <m:r>
                      <a:rPr lang="en-US" altLang="zh-CN" sz="2400" i="1">
                        <a:latin typeface="Cambria Math"/>
                      </a:rPr>
                      <m:t>𝑦</m:t>
                    </m:r>
                    <m:r>
                      <a:rPr lang="en-US" altLang="zh-CN" sz="2400" i="1">
                        <a:latin typeface="Cambria Math"/>
                      </a:rPr>
                      <m:t>. </m:t>
                    </m:r>
                  </m:oMath>
                </a14:m>
                <a:endParaRPr lang="en-US" altLang="zh-CN" sz="2400" dirty="0"/>
              </a:p>
              <a:p>
                <a:pPr marL="342900" indent="-342900">
                  <a:lnSpc>
                    <a:spcPct val="150000"/>
                  </a:lnSpc>
                  <a:buFont typeface="Wingdings" panose="05000000000000000000" pitchFamily="2" charset="2"/>
                  <a:buChar char="Ø"/>
                </a:pPr>
                <a:r>
                  <a:rPr lang="en-US" altLang="zh-CN" sz="2400" dirty="0"/>
                  <a:t>If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𝐻</m:t>
                        </m:r>
                      </m:e>
                      <m:sub>
                        <m:r>
                          <a:rPr lang="en-US" altLang="zh-CN" sz="2400" i="1">
                            <a:latin typeface="Cambria Math"/>
                          </a:rPr>
                          <m:t>0</m:t>
                        </m:r>
                      </m:sub>
                    </m:sSub>
                  </m:oMath>
                </a14:m>
                <a:r>
                  <a:rPr lang="en-US" altLang="zh-CN" sz="2400" dirty="0"/>
                  <a:t> is rejected, we conclude that the simple linear regression model is useful for predicting y.</a:t>
                </a:r>
              </a:p>
              <a:p>
                <a:r>
                  <a:rPr lang="en-US" altLang="zh-CN" sz="2400" dirty="0"/>
                  <a:t> </a:t>
                </a:r>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822804" y="3721357"/>
                <a:ext cx="10181894" cy="2677656"/>
              </a:xfrm>
              <a:prstGeom prst="rect">
                <a:avLst/>
              </a:prstGeom>
              <a:blipFill>
                <a:blip r:embed="rId3"/>
                <a:stretch>
                  <a:fillRect l="-838"/>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3820552" y="1188383"/>
            <a:ext cx="7506748" cy="1971950"/>
          </a:xfrm>
          <a:prstGeom prst="rect">
            <a:avLst/>
          </a:prstGeom>
        </p:spPr>
      </p:pic>
    </p:spTree>
    <p:extLst>
      <p:ext uri="{BB962C8B-B14F-4D97-AF65-F5344CB8AC3E}">
        <p14:creationId xmlns:p14="http://schemas.microsoft.com/office/powerpoint/2010/main" val="37407657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1858" y="0"/>
            <a:ext cx="5540839" cy="6858000"/>
          </a:xfrm>
          <a:prstGeom prst="rect">
            <a:avLst/>
          </a:prstGeom>
        </p:spPr>
      </p:pic>
      <p:sp>
        <p:nvSpPr>
          <p:cNvPr id="5" name="文本框 4"/>
          <p:cNvSpPr txBox="1"/>
          <p:nvPr/>
        </p:nvSpPr>
        <p:spPr>
          <a:xfrm>
            <a:off x="561122" y="282524"/>
            <a:ext cx="4550736" cy="4031873"/>
          </a:xfrm>
          <a:prstGeom prst="rect">
            <a:avLst/>
          </a:prstGeom>
          <a:noFill/>
        </p:spPr>
        <p:txBody>
          <a:bodyPr wrap="square" rtlCol="0">
            <a:spAutoFit/>
          </a:bodyPr>
          <a:lstStyle/>
          <a:p>
            <a:r>
              <a:rPr lang="en-US" altLang="zh-CN" sz="2400" dirty="0" err="1"/>
              <a:t>Var</a:t>
            </a:r>
            <a:r>
              <a:rPr lang="en-US" altLang="zh-CN" sz="2400" dirty="0"/>
              <a:t>(b) </a:t>
            </a:r>
            <a:r>
              <a:rPr lang="en-US" altLang="zh-CN" sz="2400" dirty="0" err="1"/>
              <a:t>SEb</a:t>
            </a:r>
            <a:endParaRPr lang="en-US" altLang="zh-CN" sz="2400" dirty="0"/>
          </a:p>
          <a:p>
            <a:endParaRPr lang="en-US" altLang="zh-CN" sz="2400" dirty="0"/>
          </a:p>
          <a:p>
            <a:r>
              <a:rPr lang="en-US" altLang="zh-CN" sz="2400" dirty="0"/>
              <a:t>You can also use the conclusion of the new expression of b, </a:t>
            </a:r>
          </a:p>
          <a:p>
            <a:endParaRPr lang="en-US" altLang="zh-CN" sz="2400" dirty="0"/>
          </a:p>
          <a:p>
            <a:r>
              <a:rPr lang="en-US" altLang="zh-CN" sz="2400" dirty="0"/>
              <a:t>                       , to prove that our point estimate of beta is unbiased!</a:t>
            </a:r>
          </a:p>
          <a:p>
            <a:endParaRPr lang="en-US" altLang="zh-CN" sz="2400" dirty="0"/>
          </a:p>
          <a:p>
            <a:r>
              <a:rPr lang="en-US" altLang="zh-CN" sz="4000" b="1" dirty="0"/>
              <a:t>NOT required </a:t>
            </a:r>
            <a:endParaRPr lang="zh-CN" altLang="en-US" sz="4000" b="1" dirty="0"/>
          </a:p>
        </p:txBody>
      </p:sp>
      <p:pic>
        <p:nvPicPr>
          <p:cNvPr id="6" name="图片 5"/>
          <p:cNvPicPr>
            <a:picLocks noChangeAspect="1"/>
          </p:cNvPicPr>
          <p:nvPr/>
        </p:nvPicPr>
        <p:blipFill>
          <a:blip r:embed="rId3"/>
          <a:stretch>
            <a:fillRect/>
          </a:stretch>
        </p:blipFill>
        <p:spPr>
          <a:xfrm>
            <a:off x="810124" y="1802402"/>
            <a:ext cx="1718480" cy="749412"/>
          </a:xfrm>
          <a:prstGeom prst="rect">
            <a:avLst/>
          </a:prstGeom>
        </p:spPr>
      </p:pic>
    </p:spTree>
    <p:extLst>
      <p:ext uri="{BB962C8B-B14F-4D97-AF65-F5344CB8AC3E}">
        <p14:creationId xmlns:p14="http://schemas.microsoft.com/office/powerpoint/2010/main" val="3612921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057" y="178603"/>
            <a:ext cx="8712968" cy="646331"/>
          </a:xfrm>
          <a:prstGeom prst="rect">
            <a:avLst/>
          </a:prstGeom>
          <a:noFill/>
        </p:spPr>
        <p:txBody>
          <a:bodyPr wrap="square" rtlCol="0">
            <a:spAutoFit/>
          </a:bodyPr>
          <a:lstStyle/>
          <a:p>
            <a:r>
              <a:rPr lang="en-US" altLang="zh-CN" sz="3600" dirty="0">
                <a:solidFill>
                  <a:schemeClr val="tx2">
                    <a:lumMod val="50000"/>
                  </a:schemeClr>
                </a:solidFill>
              </a:rPr>
              <a:t>E</a:t>
            </a:r>
            <a:r>
              <a:rPr lang="en-US" altLang="zh-CN" sz="3600" dirty="0" smtClean="0">
                <a:solidFill>
                  <a:schemeClr val="tx2">
                    <a:lumMod val="50000"/>
                  </a:schemeClr>
                </a:solidFill>
              </a:rPr>
              <a:t>xtrapolation</a:t>
            </a:r>
            <a:endParaRPr lang="en-US" altLang="zh-CN" sz="3600" dirty="0">
              <a:solidFill>
                <a:schemeClr val="tx2">
                  <a:lumMod val="50000"/>
                </a:schemeClr>
              </a:solidFill>
            </a:endParaRPr>
          </a:p>
        </p:txBody>
      </p:sp>
      <p:sp>
        <p:nvSpPr>
          <p:cNvPr id="3" name="副标题 2"/>
          <p:cNvSpPr>
            <a:spLocks noGrp="1"/>
          </p:cNvSpPr>
          <p:nvPr>
            <p:ph type="subTitle" idx="1"/>
          </p:nvPr>
        </p:nvSpPr>
        <p:spPr>
          <a:xfrm>
            <a:off x="514057" y="1052736"/>
            <a:ext cx="10894678" cy="5112568"/>
          </a:xfrm>
        </p:spPr>
        <p:txBody>
          <a:bodyPr>
            <a:normAutofit/>
          </a:bodyPr>
          <a:lstStyle/>
          <a:p>
            <a:pPr algn="l"/>
            <a:r>
              <a:rPr lang="en-US" altLang="zh-CN" dirty="0" smtClean="0">
                <a:solidFill>
                  <a:schemeClr val="tx2">
                    <a:lumMod val="50000"/>
                  </a:schemeClr>
                </a:solidFill>
              </a:rPr>
              <a:t>In prediction, we need to pay attention that the least-squares line should not be used to predict the value of y outside the range of x values in the data set, because we do not know whether the linear pattern observed in the scatter plot continues outside the range. This is sometimes referred to as the danger of extrapolation.</a:t>
            </a:r>
          </a:p>
        </p:txBody>
      </p:sp>
    </p:spTree>
    <p:extLst>
      <p:ext uri="{BB962C8B-B14F-4D97-AF65-F5344CB8AC3E}">
        <p14:creationId xmlns:p14="http://schemas.microsoft.com/office/powerpoint/2010/main" val="4255628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a:xfrm>
            <a:off x="435935" y="849251"/>
            <a:ext cx="11142921" cy="4464496"/>
          </a:xfrm>
        </p:spPr>
        <p:txBody>
          <a:bodyPr>
            <a:normAutofit/>
          </a:bodyPr>
          <a:lstStyle/>
          <a:p>
            <a:pPr algn="l"/>
            <a:r>
              <a:rPr lang="en-US" altLang="zh-CN" b="1" dirty="0" smtClean="0">
                <a:solidFill>
                  <a:schemeClr val="tx2">
                    <a:lumMod val="50000"/>
                  </a:schemeClr>
                </a:solidFill>
              </a:rPr>
              <a:t>Outlier: </a:t>
            </a:r>
            <a:r>
              <a:rPr lang="en-US" altLang="zh-CN" dirty="0" smtClean="0">
                <a:solidFill>
                  <a:schemeClr val="tx2">
                    <a:lumMod val="50000"/>
                  </a:schemeClr>
                </a:solidFill>
              </a:rPr>
              <a:t>A </a:t>
            </a:r>
            <a:r>
              <a:rPr lang="en-US" altLang="zh-CN" dirty="0">
                <a:solidFill>
                  <a:schemeClr val="tx2">
                    <a:lumMod val="50000"/>
                  </a:schemeClr>
                </a:solidFill>
              </a:rPr>
              <a:t>point with a large </a:t>
            </a:r>
            <a:r>
              <a:rPr lang="en-US" altLang="zh-CN" dirty="0" smtClean="0">
                <a:solidFill>
                  <a:schemeClr val="tx2">
                    <a:lumMod val="50000"/>
                  </a:schemeClr>
                </a:solidFill>
              </a:rPr>
              <a:t>residual (but its x value is normal). Outlier fall far away from the regression line in the y direction.</a:t>
            </a:r>
          </a:p>
          <a:p>
            <a:pPr algn="l"/>
            <a:r>
              <a:rPr lang="en-US" altLang="zh-CN" b="1" dirty="0" smtClean="0">
                <a:solidFill>
                  <a:schemeClr val="tx2">
                    <a:lumMod val="50000"/>
                  </a:schemeClr>
                </a:solidFill>
              </a:rPr>
              <a:t>Influential observation: </a:t>
            </a:r>
            <a:r>
              <a:rPr lang="en-US" altLang="zh-CN" dirty="0" smtClean="0">
                <a:solidFill>
                  <a:schemeClr val="tx2">
                    <a:lumMod val="50000"/>
                  </a:schemeClr>
                </a:solidFill>
              </a:rPr>
              <a:t>A point with x value differs greatly from the rest of the data, and removal of the point has a large impact on the value of the slope or intercept of the regression line. Influential point fall far away from the rest of the data in the x direction</a:t>
            </a:r>
            <a:endParaRPr lang="zh-CN" altLang="en-US" dirty="0">
              <a:solidFill>
                <a:schemeClr val="tx2">
                  <a:lumMod val="50000"/>
                </a:schemeClr>
              </a:solidFill>
            </a:endParaRPr>
          </a:p>
        </p:txBody>
      </p:sp>
    </p:spTree>
    <p:extLst>
      <p:ext uri="{BB962C8B-B14F-4D97-AF65-F5344CB8AC3E}">
        <p14:creationId xmlns:p14="http://schemas.microsoft.com/office/powerpoint/2010/main" val="1174248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7221" y="327460"/>
            <a:ext cx="8712968" cy="646331"/>
          </a:xfrm>
          <a:prstGeom prst="rect">
            <a:avLst/>
          </a:prstGeom>
          <a:noFill/>
        </p:spPr>
        <p:txBody>
          <a:bodyPr wrap="square" rtlCol="0">
            <a:spAutoFit/>
          </a:bodyPr>
          <a:lstStyle/>
          <a:p>
            <a:r>
              <a:rPr lang="en-US" altLang="zh-CN" sz="3600" dirty="0" smtClean="0">
                <a:solidFill>
                  <a:schemeClr val="tx2">
                    <a:lumMod val="50000"/>
                  </a:schemeClr>
                </a:solidFill>
              </a:rPr>
              <a:t>Coefficient </a:t>
            </a:r>
            <a:r>
              <a:rPr lang="en-US" altLang="zh-CN" sz="3600" dirty="0">
                <a:solidFill>
                  <a:schemeClr val="tx2">
                    <a:lumMod val="50000"/>
                  </a:schemeClr>
                </a:solidFill>
              </a:rPr>
              <a:t>of determination</a:t>
            </a:r>
          </a:p>
        </p:txBody>
      </p:sp>
      <mc:AlternateContent xmlns:mc="http://schemas.openxmlformats.org/markup-compatibility/2006" xmlns:a14="http://schemas.microsoft.com/office/drawing/2010/main">
        <mc:Choice Requires="a14">
          <p:sp>
            <p:nvSpPr>
              <p:cNvPr id="4" name="副标题 3"/>
              <p:cNvSpPr>
                <a:spLocks noGrp="1"/>
              </p:cNvSpPr>
              <p:nvPr>
                <p:ph type="subTitle" idx="1"/>
              </p:nvPr>
            </p:nvSpPr>
            <p:spPr>
              <a:xfrm>
                <a:off x="1524000" y="1412776"/>
                <a:ext cx="9144000" cy="4464496"/>
              </a:xfrm>
            </p:spPr>
            <p:txBody>
              <a:bodyPr>
                <a:normAutofit/>
              </a:bodyPr>
              <a:lstStyle/>
              <a:p>
                <a:pPr algn="l"/>
                <a14:m>
                  <m:oMathPara xmlns:m="http://schemas.openxmlformats.org/officeDocument/2006/math">
                    <m:oMathParaPr>
                      <m:jc m:val="centerGroup"/>
                    </m:oMathParaPr>
                    <m:oMath xmlns:m="http://schemas.openxmlformats.org/officeDocument/2006/math">
                      <m:sSup>
                        <m:sSupPr>
                          <m:ctrlPr>
                            <a:rPr lang="en-US" altLang="zh-CN" i="1" smtClean="0">
                              <a:solidFill>
                                <a:schemeClr val="tx2">
                                  <a:lumMod val="50000"/>
                                </a:schemeClr>
                              </a:solidFill>
                              <a:latin typeface="Cambria Math" panose="02040503050406030204" pitchFamily="18" charset="0"/>
                            </a:rPr>
                          </m:ctrlPr>
                        </m:sSupPr>
                        <m:e>
                          <m:r>
                            <a:rPr lang="en-US" altLang="zh-CN" b="0" i="1" smtClean="0">
                              <a:solidFill>
                                <a:schemeClr val="tx2">
                                  <a:lumMod val="50000"/>
                                </a:schemeClr>
                              </a:solidFill>
                              <a:latin typeface="Cambria Math"/>
                            </a:rPr>
                            <m:t>𝑟</m:t>
                          </m:r>
                        </m:e>
                        <m:sup>
                          <m:r>
                            <a:rPr lang="en-US" altLang="zh-CN" b="0" i="1" smtClean="0">
                              <a:solidFill>
                                <a:schemeClr val="tx2">
                                  <a:lumMod val="50000"/>
                                </a:schemeClr>
                              </a:solidFill>
                              <a:latin typeface="Cambria Math"/>
                            </a:rPr>
                            <m:t>2</m:t>
                          </m:r>
                        </m:sup>
                      </m:sSup>
                      <m:r>
                        <a:rPr lang="en-US" altLang="zh-CN" b="0" i="1" smtClean="0">
                          <a:solidFill>
                            <a:schemeClr val="tx2">
                              <a:lumMod val="50000"/>
                            </a:schemeClr>
                          </a:solidFill>
                          <a:latin typeface="Cambria Math"/>
                        </a:rPr>
                        <m:t>=1−</m:t>
                      </m:r>
                      <m:f>
                        <m:fPr>
                          <m:ctrlPr>
                            <a:rPr lang="en-US" altLang="zh-CN" b="0" i="1" smtClean="0">
                              <a:solidFill>
                                <a:schemeClr val="tx2">
                                  <a:lumMod val="50000"/>
                                </a:schemeClr>
                              </a:solidFill>
                              <a:latin typeface="Cambria Math" panose="02040503050406030204" pitchFamily="18" charset="0"/>
                            </a:rPr>
                          </m:ctrlPr>
                        </m:fPr>
                        <m:num>
                          <m:r>
                            <a:rPr lang="en-US" altLang="zh-CN" b="0" i="1" smtClean="0">
                              <a:solidFill>
                                <a:schemeClr val="tx2">
                                  <a:lumMod val="50000"/>
                                </a:schemeClr>
                              </a:solidFill>
                              <a:latin typeface="Cambria Math"/>
                            </a:rPr>
                            <m:t>𝑆𝑆𝑅𝑒</m:t>
                          </m:r>
                        </m:num>
                        <m:den>
                          <m:r>
                            <a:rPr lang="en-US" altLang="zh-CN" b="0" i="1" smtClean="0">
                              <a:solidFill>
                                <a:schemeClr val="tx2">
                                  <a:lumMod val="50000"/>
                                </a:schemeClr>
                              </a:solidFill>
                              <a:latin typeface="Cambria Math"/>
                            </a:rPr>
                            <m:t>𝑆𝑆𝑇𝑜</m:t>
                          </m:r>
                        </m:den>
                      </m:f>
                    </m:oMath>
                  </m:oMathPara>
                </a14:m>
                <a:endParaRPr lang="en-US" altLang="zh-CN" dirty="0" smtClean="0">
                  <a:solidFill>
                    <a:schemeClr val="tx2">
                      <a:lumMod val="50000"/>
                    </a:schemeClr>
                  </a:solidFill>
                </a:endParaRPr>
              </a:p>
              <a:p>
                <a:pPr algn="l"/>
                <a:r>
                  <a:rPr lang="en-US" altLang="zh-CN" dirty="0" smtClean="0">
                    <a:solidFill>
                      <a:schemeClr val="tx2">
                        <a:lumMod val="50000"/>
                      </a:schemeClr>
                    </a:solidFill>
                  </a:rPr>
                  <a:t>Where </a:t>
                </a:r>
              </a:p>
              <a:p>
                <a:pPr algn="l"/>
                <a14:m>
                  <m:oMath xmlns:m="http://schemas.openxmlformats.org/officeDocument/2006/math">
                    <m:r>
                      <a:rPr lang="en-US" altLang="zh-CN" b="0" i="1" smtClean="0">
                        <a:solidFill>
                          <a:schemeClr val="tx2">
                            <a:lumMod val="50000"/>
                          </a:schemeClr>
                        </a:solidFill>
                        <a:latin typeface="Cambria Math"/>
                      </a:rPr>
                      <m:t>𝑆𝑆𝑇𝑜</m:t>
                    </m:r>
                    <m:r>
                      <a:rPr lang="en-US" altLang="zh-CN" b="0" i="1" smtClean="0">
                        <a:solidFill>
                          <a:schemeClr val="tx2">
                            <a:lumMod val="50000"/>
                          </a:schemeClr>
                        </a:solidFill>
                        <a:latin typeface="Cambria Math"/>
                      </a:rPr>
                      <m:t>=</m:t>
                    </m:r>
                    <m:nary>
                      <m:naryPr>
                        <m:chr m:val="∑"/>
                        <m:subHide m:val="on"/>
                        <m:supHide m:val="on"/>
                        <m:ctrlPr>
                          <a:rPr lang="en-US" altLang="zh-CN" b="0" i="1" smtClean="0">
                            <a:solidFill>
                              <a:schemeClr val="tx2">
                                <a:lumMod val="50000"/>
                              </a:schemeClr>
                            </a:solidFill>
                            <a:latin typeface="Cambria Math" panose="02040503050406030204" pitchFamily="18" charset="0"/>
                          </a:rPr>
                        </m:ctrlPr>
                      </m:naryPr>
                      <m:sub/>
                      <m:sup/>
                      <m:e>
                        <m:sSup>
                          <m:sSupPr>
                            <m:ctrlPr>
                              <a:rPr lang="en-US" altLang="zh-CN" b="0" i="1" smtClean="0">
                                <a:solidFill>
                                  <a:schemeClr val="tx2">
                                    <a:lumMod val="50000"/>
                                  </a:schemeClr>
                                </a:solidFill>
                                <a:latin typeface="Cambria Math" panose="02040503050406030204" pitchFamily="18" charset="0"/>
                              </a:rPr>
                            </m:ctrlPr>
                          </m:sSupPr>
                          <m:e>
                            <m:r>
                              <a:rPr lang="en-US" altLang="zh-CN" b="0" i="1" smtClean="0">
                                <a:solidFill>
                                  <a:schemeClr val="tx2">
                                    <a:lumMod val="50000"/>
                                  </a:schemeClr>
                                </a:solidFill>
                                <a:latin typeface="Cambria Math"/>
                              </a:rPr>
                              <m:t>(</m:t>
                            </m:r>
                            <m:r>
                              <a:rPr lang="en-US" altLang="zh-CN" b="0" i="1" smtClean="0">
                                <a:solidFill>
                                  <a:schemeClr val="tx2">
                                    <a:lumMod val="50000"/>
                                  </a:schemeClr>
                                </a:solidFill>
                                <a:latin typeface="Cambria Math"/>
                              </a:rPr>
                              <m:t>𝑦</m:t>
                            </m:r>
                            <m:r>
                              <a:rPr lang="en-US" altLang="zh-CN" b="0" i="1" smtClean="0">
                                <a:solidFill>
                                  <a:schemeClr val="tx2">
                                    <a:lumMod val="50000"/>
                                  </a:schemeClr>
                                </a:solidFill>
                                <a:latin typeface="Cambria Math"/>
                              </a:rPr>
                              <m:t>−</m:t>
                            </m:r>
                            <m:acc>
                              <m:accPr>
                                <m:chr m:val="̅"/>
                                <m:ctrlPr>
                                  <a:rPr lang="en-US" altLang="zh-CN" b="0" i="1" smtClean="0">
                                    <a:solidFill>
                                      <a:schemeClr val="tx2">
                                        <a:lumMod val="50000"/>
                                      </a:schemeClr>
                                    </a:solidFill>
                                    <a:latin typeface="Cambria Math" panose="02040503050406030204" pitchFamily="18" charset="0"/>
                                  </a:rPr>
                                </m:ctrlPr>
                              </m:accPr>
                              <m:e>
                                <m:r>
                                  <a:rPr lang="en-US" altLang="zh-CN" b="0" i="1" smtClean="0">
                                    <a:solidFill>
                                      <a:schemeClr val="tx2">
                                        <a:lumMod val="50000"/>
                                      </a:schemeClr>
                                    </a:solidFill>
                                    <a:latin typeface="Cambria Math"/>
                                  </a:rPr>
                                  <m:t>𝑦</m:t>
                                </m:r>
                              </m:e>
                            </m:acc>
                            <m:r>
                              <a:rPr lang="en-US" altLang="zh-CN" b="0" i="1" smtClean="0">
                                <a:solidFill>
                                  <a:schemeClr val="tx2">
                                    <a:lumMod val="50000"/>
                                  </a:schemeClr>
                                </a:solidFill>
                                <a:latin typeface="Cambria Math"/>
                              </a:rPr>
                              <m:t>)</m:t>
                            </m:r>
                          </m:e>
                          <m:sup>
                            <m:r>
                              <a:rPr lang="en-US" altLang="zh-CN" b="0" i="1" smtClean="0">
                                <a:solidFill>
                                  <a:schemeClr val="tx2">
                                    <a:lumMod val="50000"/>
                                  </a:schemeClr>
                                </a:solidFill>
                                <a:latin typeface="Cambria Math"/>
                              </a:rPr>
                              <m:t>2</m:t>
                            </m:r>
                          </m:sup>
                        </m:sSup>
                      </m:e>
                    </m:nary>
                  </m:oMath>
                </a14:m>
                <a:r>
                  <a:rPr lang="zh-CN" altLang="en-US" dirty="0" smtClean="0">
                    <a:solidFill>
                      <a:schemeClr val="tx2">
                        <a:lumMod val="50000"/>
                      </a:schemeClr>
                    </a:solidFill>
                  </a:rPr>
                  <a:t> </a:t>
                </a:r>
                <a:r>
                  <a:rPr lang="en-US" altLang="zh-CN" dirty="0" smtClean="0">
                    <a:solidFill>
                      <a:schemeClr val="tx2">
                        <a:lumMod val="50000"/>
                      </a:schemeClr>
                    </a:solidFill>
                  </a:rPr>
                  <a:t>is the total sum of squares</a:t>
                </a:r>
              </a:p>
              <a:p>
                <a:pPr algn="l"/>
                <a14:m>
                  <m:oMath xmlns:m="http://schemas.openxmlformats.org/officeDocument/2006/math">
                    <m:r>
                      <a:rPr lang="en-US" altLang="zh-CN" i="1">
                        <a:solidFill>
                          <a:schemeClr val="tx2">
                            <a:lumMod val="50000"/>
                          </a:schemeClr>
                        </a:solidFill>
                        <a:latin typeface="Cambria Math"/>
                      </a:rPr>
                      <m:t>𝑆𝑆</m:t>
                    </m:r>
                    <m:r>
                      <a:rPr lang="en-US" altLang="zh-CN" b="0" i="1" smtClean="0">
                        <a:solidFill>
                          <a:schemeClr val="tx2">
                            <a:lumMod val="50000"/>
                          </a:schemeClr>
                        </a:solidFill>
                        <a:latin typeface="Cambria Math"/>
                      </a:rPr>
                      <m:t>𝑅𝑒</m:t>
                    </m:r>
                    <m:r>
                      <a:rPr lang="en-US" altLang="zh-CN" i="1">
                        <a:solidFill>
                          <a:schemeClr val="tx2">
                            <a:lumMod val="50000"/>
                          </a:schemeClr>
                        </a:solidFill>
                        <a:latin typeface="Cambria Math"/>
                      </a:rPr>
                      <m:t>=</m:t>
                    </m:r>
                    <m:nary>
                      <m:naryPr>
                        <m:chr m:val="∑"/>
                        <m:subHide m:val="on"/>
                        <m:supHide m:val="on"/>
                        <m:ctrlPr>
                          <a:rPr lang="en-US" altLang="zh-CN" i="1">
                            <a:solidFill>
                              <a:schemeClr val="tx2">
                                <a:lumMod val="50000"/>
                              </a:schemeClr>
                            </a:solidFill>
                            <a:latin typeface="Cambria Math" panose="02040503050406030204" pitchFamily="18" charset="0"/>
                          </a:rPr>
                        </m:ctrlPr>
                      </m:naryPr>
                      <m:sub/>
                      <m:sup/>
                      <m:e>
                        <m:sSup>
                          <m:sSupPr>
                            <m:ctrlPr>
                              <a:rPr lang="en-US" altLang="zh-CN" i="1">
                                <a:solidFill>
                                  <a:schemeClr val="tx2">
                                    <a:lumMod val="50000"/>
                                  </a:schemeClr>
                                </a:solidFill>
                                <a:latin typeface="Cambria Math" panose="02040503050406030204" pitchFamily="18" charset="0"/>
                              </a:rPr>
                            </m:ctrlPr>
                          </m:sSupPr>
                          <m:e>
                            <m:r>
                              <a:rPr lang="en-US" altLang="zh-CN" i="1">
                                <a:solidFill>
                                  <a:schemeClr val="tx2">
                                    <a:lumMod val="50000"/>
                                  </a:schemeClr>
                                </a:solidFill>
                                <a:latin typeface="Cambria Math"/>
                              </a:rPr>
                              <m:t>(</m:t>
                            </m:r>
                            <m:r>
                              <a:rPr lang="en-US" altLang="zh-CN" b="0" i="1" smtClean="0">
                                <a:solidFill>
                                  <a:schemeClr val="tx2">
                                    <a:lumMod val="50000"/>
                                  </a:schemeClr>
                                </a:solidFill>
                                <a:latin typeface="Cambria Math"/>
                              </a:rPr>
                              <m:t>𝑦</m:t>
                            </m:r>
                            <m:r>
                              <a:rPr lang="en-US" altLang="zh-CN" b="0" i="1" smtClean="0">
                                <a:solidFill>
                                  <a:schemeClr val="tx2">
                                    <a:lumMod val="50000"/>
                                  </a:schemeClr>
                                </a:solidFill>
                                <a:latin typeface="Cambria Math"/>
                              </a:rPr>
                              <m:t>−</m:t>
                            </m:r>
                            <m:acc>
                              <m:accPr>
                                <m:chr m:val="̂"/>
                                <m:ctrlPr>
                                  <a:rPr lang="en-US" altLang="zh-CN" i="1" smtClean="0">
                                    <a:solidFill>
                                      <a:schemeClr val="tx2">
                                        <a:lumMod val="50000"/>
                                      </a:schemeClr>
                                    </a:solidFill>
                                    <a:latin typeface="Cambria Math" panose="02040503050406030204" pitchFamily="18" charset="0"/>
                                  </a:rPr>
                                </m:ctrlPr>
                              </m:accPr>
                              <m:e>
                                <m:r>
                                  <a:rPr lang="en-US" altLang="zh-CN" b="0" i="1" smtClean="0">
                                    <a:solidFill>
                                      <a:schemeClr val="tx2">
                                        <a:lumMod val="50000"/>
                                      </a:schemeClr>
                                    </a:solidFill>
                                    <a:latin typeface="Cambria Math"/>
                                  </a:rPr>
                                  <m:t>𝑦</m:t>
                                </m:r>
                              </m:e>
                            </m:acc>
                            <m:r>
                              <a:rPr lang="en-US" altLang="zh-CN" i="1">
                                <a:solidFill>
                                  <a:schemeClr val="tx2">
                                    <a:lumMod val="50000"/>
                                  </a:schemeClr>
                                </a:solidFill>
                                <a:latin typeface="Cambria Math"/>
                              </a:rPr>
                              <m:t>)</m:t>
                            </m:r>
                          </m:e>
                          <m:sup>
                            <m:r>
                              <a:rPr lang="en-US" altLang="zh-CN" i="1">
                                <a:solidFill>
                                  <a:schemeClr val="tx2">
                                    <a:lumMod val="50000"/>
                                  </a:schemeClr>
                                </a:solidFill>
                                <a:latin typeface="Cambria Math"/>
                              </a:rPr>
                              <m:t>2</m:t>
                            </m:r>
                          </m:sup>
                        </m:sSup>
                      </m:e>
                    </m:nary>
                  </m:oMath>
                </a14:m>
                <a:r>
                  <a:rPr lang="en-US" altLang="zh-CN" dirty="0" smtClean="0">
                    <a:solidFill>
                      <a:schemeClr val="tx2">
                        <a:lumMod val="50000"/>
                      </a:schemeClr>
                    </a:solidFill>
                  </a:rPr>
                  <a:t>is the residual sum of squares</a:t>
                </a:r>
              </a:p>
              <a:p>
                <a:pPr algn="l"/>
                <a:endParaRPr lang="zh-CN" altLang="en-US" dirty="0">
                  <a:solidFill>
                    <a:schemeClr val="tx2">
                      <a:lumMod val="50000"/>
                    </a:schemeClr>
                  </a:solidFill>
                </a:endParaRPr>
              </a:p>
            </p:txBody>
          </p:sp>
        </mc:Choice>
        <mc:Fallback xmlns="">
          <p:sp>
            <p:nvSpPr>
              <p:cNvPr id="4" name="副标题 3"/>
              <p:cNvSpPr>
                <a:spLocks noGrp="1" noRot="1" noChangeAspect="1" noMove="1" noResize="1" noEditPoints="1" noAdjustHandles="1" noChangeArrowheads="1" noChangeShapeType="1" noTextEdit="1"/>
              </p:cNvSpPr>
              <p:nvPr>
                <p:ph type="subTitle" idx="1"/>
              </p:nvPr>
            </p:nvSpPr>
            <p:spPr>
              <a:xfrm>
                <a:off x="1524000" y="1412776"/>
                <a:ext cx="9144000" cy="4464496"/>
              </a:xfrm>
              <a:blipFill>
                <a:blip r:embed="rId2"/>
                <a:stretch>
                  <a:fillRect l="-1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04037" y="4009050"/>
                <a:ext cx="11281144" cy="1384995"/>
              </a:xfrm>
              <a:prstGeom prst="rect">
                <a:avLst/>
              </a:prstGeom>
            </p:spPr>
            <p:txBody>
              <a:bodyPr wrap="square">
                <a:spAutoFit/>
              </a:bodyPr>
              <a:lstStyle/>
              <a:p>
                <a:r>
                  <a:rPr lang="en-US" altLang="zh-CN" sz="2800" dirty="0" smtClean="0">
                    <a:solidFill>
                      <a:schemeClr val="tx2">
                        <a:lumMod val="50000"/>
                      </a:schemeClr>
                    </a:solidFill>
                  </a:rPr>
                  <a:t>The value of </a:t>
                </a:r>
                <a14:m>
                  <m:oMath xmlns:m="http://schemas.openxmlformats.org/officeDocument/2006/math">
                    <m:sSup>
                      <m:sSupPr>
                        <m:ctrlPr>
                          <a:rPr lang="en-US" altLang="zh-CN" sz="2800" i="1" smtClean="0">
                            <a:solidFill>
                              <a:schemeClr val="tx2">
                                <a:lumMod val="50000"/>
                              </a:schemeClr>
                            </a:solidFill>
                            <a:latin typeface="Cambria Math" panose="02040503050406030204" pitchFamily="18" charset="0"/>
                          </a:rPr>
                        </m:ctrlPr>
                      </m:sSupPr>
                      <m:e>
                        <m:r>
                          <a:rPr lang="en-US" altLang="zh-CN" sz="2800" b="0" i="1" smtClean="0">
                            <a:solidFill>
                              <a:schemeClr val="tx2">
                                <a:lumMod val="50000"/>
                              </a:schemeClr>
                            </a:solidFill>
                            <a:latin typeface="Cambria Math"/>
                          </a:rPr>
                          <m:t>𝑟</m:t>
                        </m:r>
                      </m:e>
                      <m:sup>
                        <m:r>
                          <a:rPr lang="en-US" altLang="zh-CN" sz="2800" b="0" i="1" smtClean="0">
                            <a:solidFill>
                              <a:schemeClr val="tx2">
                                <a:lumMod val="50000"/>
                              </a:schemeClr>
                            </a:solidFill>
                            <a:latin typeface="Cambria Math"/>
                          </a:rPr>
                          <m:t>2</m:t>
                        </m:r>
                      </m:sup>
                    </m:sSup>
                  </m:oMath>
                </a14:m>
                <a:r>
                  <a:rPr lang="zh-CN" altLang="en-US" sz="2800" dirty="0" smtClean="0">
                    <a:solidFill>
                      <a:schemeClr val="tx2">
                        <a:lumMod val="50000"/>
                      </a:schemeClr>
                    </a:solidFill>
                  </a:rPr>
                  <a:t> </a:t>
                </a:r>
                <a:r>
                  <a:rPr lang="en-US" altLang="zh-CN" sz="2800" dirty="0" smtClean="0">
                    <a:solidFill>
                      <a:schemeClr val="tx2">
                        <a:lumMod val="50000"/>
                      </a:schemeClr>
                    </a:solidFill>
                  </a:rPr>
                  <a:t>is often converted to a percentage and interpreted as the percentage of variation in y can be explained by an approximate linear relationship between x and y </a:t>
                </a:r>
                <a:endParaRPr lang="zh-CN" altLang="en-US" sz="2800" dirty="0">
                  <a:solidFill>
                    <a:schemeClr val="tx2">
                      <a:lumMod val="50000"/>
                    </a:schemeClr>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404037" y="4009050"/>
                <a:ext cx="11281144" cy="1384995"/>
              </a:xfrm>
              <a:prstGeom prst="rect">
                <a:avLst/>
              </a:prstGeom>
              <a:blipFill>
                <a:blip r:embed="rId3"/>
                <a:stretch>
                  <a:fillRect l="-1080" t="-4846" b="-11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9212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7220" y="327459"/>
            <a:ext cx="8712968" cy="646331"/>
          </a:xfrm>
          <a:prstGeom prst="rect">
            <a:avLst/>
          </a:prstGeom>
          <a:noFill/>
        </p:spPr>
        <p:txBody>
          <a:bodyPr wrap="square" rtlCol="0">
            <a:spAutoFit/>
          </a:bodyPr>
          <a:lstStyle/>
          <a:p>
            <a:r>
              <a:rPr lang="en-US" altLang="zh-CN" sz="3600" dirty="0">
                <a:solidFill>
                  <a:schemeClr val="tx2">
                    <a:lumMod val="50000"/>
                  </a:schemeClr>
                </a:solidFill>
              </a:rPr>
              <a:t>Interpretation</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558" t="31762" r="7602" b="13934"/>
          <a:stretch/>
        </p:blipFill>
        <p:spPr bwMode="auto">
          <a:xfrm>
            <a:off x="804833" y="1458681"/>
            <a:ext cx="10866523" cy="4155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601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456" t="32377" r="13592" b="58464"/>
          <a:stretch>
            <a:fillRect/>
          </a:stretch>
        </p:blipFill>
        <p:spPr bwMode="auto">
          <a:xfrm>
            <a:off x="1521611" y="562727"/>
            <a:ext cx="6759535" cy="67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601" t="25744" r="33200" b="55605"/>
          <a:stretch>
            <a:fillRect/>
          </a:stretch>
        </p:blipFill>
        <p:spPr bwMode="auto">
          <a:xfrm>
            <a:off x="2135560" y="1412776"/>
            <a:ext cx="5243572"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941" t="57887" r="5713" b="15923"/>
          <a:stretch>
            <a:fillRect/>
          </a:stretch>
        </p:blipFill>
        <p:spPr bwMode="auto">
          <a:xfrm>
            <a:off x="1521611" y="3429000"/>
            <a:ext cx="8822861" cy="2189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676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29" t="50000" r="25574" b="19467"/>
          <a:stretch>
            <a:fillRect/>
          </a:stretch>
        </p:blipFill>
        <p:spPr bwMode="auto">
          <a:xfrm>
            <a:off x="917956" y="1659206"/>
            <a:ext cx="8152076" cy="2933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a16="http://schemas.microsoft.com/office/drawing/2014/main" id="{8A0D3592-339C-9D4E-A250-E0A4A290572C}"/>
              </a:ext>
            </a:extLst>
          </p:cNvPr>
          <p:cNvPicPr>
            <a:picLocks noChangeAspect="1"/>
          </p:cNvPicPr>
          <p:nvPr/>
        </p:nvPicPr>
        <p:blipFill rotWithShape="1">
          <a:blip r:embed="rId3">
            <a:extLst>
              <a:ext uri="{28A0092B-C50C-407E-A947-70E740481C1C}">
                <a14:useLocalDpi xmlns:a14="http://schemas.microsoft.com/office/drawing/2010/main" val="0"/>
              </a:ext>
            </a:extLst>
          </a:blip>
          <a:srcRect l="21952" t="27617" r="16613" b="31434"/>
          <a:stretch/>
        </p:blipFill>
        <p:spPr>
          <a:xfrm rot="16200000">
            <a:off x="8270644" y="2260123"/>
            <a:ext cx="2841544" cy="4104456"/>
          </a:xfrm>
          <a:prstGeom prst="rect">
            <a:avLst/>
          </a:prstGeom>
        </p:spPr>
      </p:pic>
    </p:spTree>
    <p:extLst>
      <p:ext uri="{BB962C8B-B14F-4D97-AF65-F5344CB8AC3E}">
        <p14:creationId xmlns:p14="http://schemas.microsoft.com/office/powerpoint/2010/main" val="2123905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4279" y="2287581"/>
            <a:ext cx="10887740" cy="1015663"/>
          </a:xfrm>
          <a:prstGeom prst="rect">
            <a:avLst/>
          </a:prstGeom>
          <a:noFill/>
        </p:spPr>
        <p:txBody>
          <a:bodyPr wrap="square" rtlCol="0">
            <a:spAutoFit/>
          </a:bodyPr>
          <a:lstStyle/>
          <a:p>
            <a:r>
              <a:rPr lang="en-US" altLang="zh-CN" sz="6000" b="1" dirty="0" smtClean="0"/>
              <a:t>Simple linear regression model</a:t>
            </a:r>
            <a:endParaRPr lang="en-US" altLang="zh-CN" sz="6000" b="1" dirty="0"/>
          </a:p>
        </p:txBody>
      </p:sp>
    </p:spTree>
    <p:extLst>
      <p:ext uri="{BB962C8B-B14F-4D97-AF65-F5344CB8AC3E}">
        <p14:creationId xmlns:p14="http://schemas.microsoft.com/office/powerpoint/2010/main" val="771607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4220</TotalTime>
  <Words>736</Words>
  <Application>Microsoft Office PowerPoint</Application>
  <PresentationFormat>宽屏</PresentationFormat>
  <Paragraphs>79</Paragraphs>
  <Slides>29</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等线</vt:lpstr>
      <vt:lpstr>等线 Light</vt:lpstr>
      <vt:lpstr>Arial</vt:lpstr>
      <vt:lpstr>Arial</vt:lpstr>
      <vt:lpstr>Cambria Math</vt:lpstr>
      <vt:lpstr>Wingdings</vt:lpstr>
      <vt:lpstr>Office 主题​​</vt:lpstr>
      <vt:lpstr>Review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If all conditions are met and σ is known,  b~N(β,  σ^2/S_xx )</vt:lpstr>
      <vt:lpstr>use Se to estimate σ, then the standard deviation of the statistic b is   standardized variable:                  , t~t(n-2)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X13 Yoga</dc:creator>
  <cp:lastModifiedBy>X13 Yoga</cp:lastModifiedBy>
  <cp:revision>49</cp:revision>
  <dcterms:created xsi:type="dcterms:W3CDTF">2022-03-15T10:32:51Z</dcterms:created>
  <dcterms:modified xsi:type="dcterms:W3CDTF">2022-03-21T04:31:10Z</dcterms:modified>
</cp:coreProperties>
</file>